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4"/>
  </p:notesMasterIdLst>
  <p:sldIdLst>
    <p:sldId id="350" r:id="rId4"/>
    <p:sldId id="351" r:id="rId5"/>
    <p:sldId id="357" r:id="rId6"/>
    <p:sldId id="374" r:id="rId7"/>
    <p:sldId id="375" r:id="rId8"/>
    <p:sldId id="372" r:id="rId9"/>
    <p:sldId id="389" r:id="rId10"/>
    <p:sldId id="358" r:id="rId11"/>
    <p:sldId id="376" r:id="rId12"/>
    <p:sldId id="355" r:id="rId13"/>
    <p:sldId id="378" r:id="rId14"/>
    <p:sldId id="390" r:id="rId15"/>
    <p:sldId id="383" r:id="rId16"/>
    <p:sldId id="400" r:id="rId17"/>
    <p:sldId id="353" r:id="rId18"/>
    <p:sldId id="392" r:id="rId19"/>
    <p:sldId id="382" r:id="rId20"/>
    <p:sldId id="394" r:id="rId21"/>
    <p:sldId id="393" r:id="rId22"/>
    <p:sldId id="3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74E"/>
    <a:srgbClr val="3BB2B3"/>
    <a:srgbClr val="FF6565"/>
    <a:srgbClr val="3338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AD7B71-E579-40A0-BB34-F5EE496F57E4}" v="10" dt="2024-08-27T11:37:33.935"/>
    <p1510:client id="{B4DEC762-9B5B-4233-95A7-CB419B59593C}" v="3" dt="2024-08-27T11:31:16.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2"/>
    <p:restoredTop sz="94714"/>
  </p:normalViewPr>
  <p:slideViewPr>
    <p:cSldViewPr snapToGrid="0">
      <p:cViewPr varScale="1">
        <p:scale>
          <a:sx n="155" d="100"/>
          <a:sy n="155" d="100"/>
        </p:scale>
        <p:origin x="11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Ross" userId="8c35d16d-db75-45fd-b427-16365ac375a0" providerId="ADAL" clId="{B4DEC762-9B5B-4233-95A7-CB419B59593C}"/>
    <pc:docChg chg="delSld modSld">
      <pc:chgData name="Caroline Ross" userId="8c35d16d-db75-45fd-b427-16365ac375a0" providerId="ADAL" clId="{B4DEC762-9B5B-4233-95A7-CB419B59593C}" dt="2024-08-27T11:31:16.681" v="1" actId="47"/>
      <pc:docMkLst>
        <pc:docMk/>
      </pc:docMkLst>
      <pc:sldChg chg="del setBg">
        <pc:chgData name="Caroline Ross" userId="8c35d16d-db75-45fd-b427-16365ac375a0" providerId="ADAL" clId="{B4DEC762-9B5B-4233-95A7-CB419B59593C}" dt="2024-08-27T11:31:16.681" v="1" actId="47"/>
        <pc:sldMkLst>
          <pc:docMk/>
          <pc:sldMk cId="3795825512" sldId="400"/>
        </pc:sldMkLst>
      </pc:sldChg>
    </pc:docChg>
  </pc:docChgLst>
  <pc:docChgLst>
    <pc:chgData name="Aimee McDonald" userId="cdc45eff-d3c4-4c61-a9cf-1be699db6d83" providerId="ADAL" clId="{E2A3B086-BEA9-4E29-93A3-DBB876596F8E}"/>
    <pc:docChg chg="modSld">
      <pc:chgData name="Aimee McDonald" userId="cdc45eff-d3c4-4c61-a9cf-1be699db6d83" providerId="ADAL" clId="{E2A3B086-BEA9-4E29-93A3-DBB876596F8E}" dt="2024-08-06T14:52:29.224" v="0" actId="1076"/>
      <pc:docMkLst>
        <pc:docMk/>
      </pc:docMkLst>
      <pc:sldChg chg="modSp">
        <pc:chgData name="Aimee McDonald" userId="cdc45eff-d3c4-4c61-a9cf-1be699db6d83" providerId="ADAL" clId="{E2A3B086-BEA9-4E29-93A3-DBB876596F8E}" dt="2024-08-06T14:52:29.224" v="0" actId="1076"/>
        <pc:sldMkLst>
          <pc:docMk/>
          <pc:sldMk cId="1667964630" sldId="350"/>
        </pc:sldMkLst>
        <pc:picChg chg="mod">
          <ac:chgData name="Aimee McDonald" userId="cdc45eff-d3c4-4c61-a9cf-1be699db6d83" providerId="ADAL" clId="{E2A3B086-BEA9-4E29-93A3-DBB876596F8E}" dt="2024-08-06T14:52:29.224" v="0" actId="1076"/>
          <ac:picMkLst>
            <pc:docMk/>
            <pc:sldMk cId="1667964630" sldId="350"/>
            <ac:picMk id="10243" creationId="{00000000-0000-0000-0000-000000000000}"/>
          </ac:picMkLst>
        </pc:picChg>
      </pc:sldChg>
    </pc:docChg>
  </pc:docChgLst>
  <pc:docChgLst>
    <pc:chgData name="Ellie Goddard" userId="4febdcaf-a985-425e-b4b3-d45c1f9c9a25" providerId="ADAL" clId="{939DBCD1-2DE7-4FEE-BCCB-6EBFC18B0C5C}"/>
    <pc:docChg chg="modSld modMainMaster">
      <pc:chgData name="Ellie Goddard" userId="4febdcaf-a985-425e-b4b3-d45c1f9c9a25" providerId="ADAL" clId="{939DBCD1-2DE7-4FEE-BCCB-6EBFC18B0C5C}" dt="2024-07-08T12:18:22.250" v="1"/>
      <pc:docMkLst>
        <pc:docMk/>
      </pc:docMkLst>
      <pc:sldChg chg="setBg">
        <pc:chgData name="Ellie Goddard" userId="4febdcaf-a985-425e-b4b3-d45c1f9c9a25" providerId="ADAL" clId="{939DBCD1-2DE7-4FEE-BCCB-6EBFC18B0C5C}" dt="2024-07-08T12:18:22.250" v="1"/>
        <pc:sldMkLst>
          <pc:docMk/>
          <pc:sldMk cId="1667964630" sldId="350"/>
        </pc:sldMkLst>
      </pc:sldChg>
      <pc:sldChg chg="setBg">
        <pc:chgData name="Ellie Goddard" userId="4febdcaf-a985-425e-b4b3-d45c1f9c9a25" providerId="ADAL" clId="{939DBCD1-2DE7-4FEE-BCCB-6EBFC18B0C5C}" dt="2024-07-08T12:18:22.250" v="1"/>
        <pc:sldMkLst>
          <pc:docMk/>
          <pc:sldMk cId="2216732631" sldId="351"/>
        </pc:sldMkLst>
      </pc:sldChg>
      <pc:sldChg chg="setBg">
        <pc:chgData name="Ellie Goddard" userId="4febdcaf-a985-425e-b4b3-d45c1f9c9a25" providerId="ADAL" clId="{939DBCD1-2DE7-4FEE-BCCB-6EBFC18B0C5C}" dt="2024-07-08T12:18:22.250" v="1"/>
        <pc:sldMkLst>
          <pc:docMk/>
          <pc:sldMk cId="182197129" sldId="353"/>
        </pc:sldMkLst>
      </pc:sldChg>
      <pc:sldChg chg="setBg">
        <pc:chgData name="Ellie Goddard" userId="4febdcaf-a985-425e-b4b3-d45c1f9c9a25" providerId="ADAL" clId="{939DBCD1-2DE7-4FEE-BCCB-6EBFC18B0C5C}" dt="2024-07-08T12:18:22.250" v="1"/>
        <pc:sldMkLst>
          <pc:docMk/>
          <pc:sldMk cId="875749418" sldId="355"/>
        </pc:sldMkLst>
      </pc:sldChg>
      <pc:sldChg chg="setBg">
        <pc:chgData name="Ellie Goddard" userId="4febdcaf-a985-425e-b4b3-d45c1f9c9a25" providerId="ADAL" clId="{939DBCD1-2DE7-4FEE-BCCB-6EBFC18B0C5C}" dt="2024-07-08T12:18:22.250" v="1"/>
        <pc:sldMkLst>
          <pc:docMk/>
          <pc:sldMk cId="2074845118" sldId="357"/>
        </pc:sldMkLst>
      </pc:sldChg>
      <pc:sldChg chg="setBg">
        <pc:chgData name="Ellie Goddard" userId="4febdcaf-a985-425e-b4b3-d45c1f9c9a25" providerId="ADAL" clId="{939DBCD1-2DE7-4FEE-BCCB-6EBFC18B0C5C}" dt="2024-07-08T12:18:22.250" v="1"/>
        <pc:sldMkLst>
          <pc:docMk/>
          <pc:sldMk cId="1541949413" sldId="358"/>
        </pc:sldMkLst>
      </pc:sldChg>
      <pc:sldChg chg="setBg">
        <pc:chgData name="Ellie Goddard" userId="4febdcaf-a985-425e-b4b3-d45c1f9c9a25" providerId="ADAL" clId="{939DBCD1-2DE7-4FEE-BCCB-6EBFC18B0C5C}" dt="2024-07-08T12:18:22.250" v="1"/>
        <pc:sldMkLst>
          <pc:docMk/>
          <pc:sldMk cId="2142525081" sldId="372"/>
        </pc:sldMkLst>
      </pc:sldChg>
      <pc:sldChg chg="setBg">
        <pc:chgData name="Ellie Goddard" userId="4febdcaf-a985-425e-b4b3-d45c1f9c9a25" providerId="ADAL" clId="{939DBCD1-2DE7-4FEE-BCCB-6EBFC18B0C5C}" dt="2024-07-08T12:18:22.250" v="1"/>
        <pc:sldMkLst>
          <pc:docMk/>
          <pc:sldMk cId="2238093552" sldId="374"/>
        </pc:sldMkLst>
      </pc:sldChg>
      <pc:sldChg chg="setBg">
        <pc:chgData name="Ellie Goddard" userId="4febdcaf-a985-425e-b4b3-d45c1f9c9a25" providerId="ADAL" clId="{939DBCD1-2DE7-4FEE-BCCB-6EBFC18B0C5C}" dt="2024-07-08T12:18:22.250" v="1"/>
        <pc:sldMkLst>
          <pc:docMk/>
          <pc:sldMk cId="2512812367" sldId="375"/>
        </pc:sldMkLst>
      </pc:sldChg>
      <pc:sldChg chg="setBg">
        <pc:chgData name="Ellie Goddard" userId="4febdcaf-a985-425e-b4b3-d45c1f9c9a25" providerId="ADAL" clId="{939DBCD1-2DE7-4FEE-BCCB-6EBFC18B0C5C}" dt="2024-07-08T12:18:22.250" v="1"/>
        <pc:sldMkLst>
          <pc:docMk/>
          <pc:sldMk cId="486793578" sldId="376"/>
        </pc:sldMkLst>
      </pc:sldChg>
      <pc:sldChg chg="setBg">
        <pc:chgData name="Ellie Goddard" userId="4febdcaf-a985-425e-b4b3-d45c1f9c9a25" providerId="ADAL" clId="{939DBCD1-2DE7-4FEE-BCCB-6EBFC18B0C5C}" dt="2024-07-08T12:18:22.250" v="1"/>
        <pc:sldMkLst>
          <pc:docMk/>
          <pc:sldMk cId="1041471505" sldId="378"/>
        </pc:sldMkLst>
      </pc:sldChg>
      <pc:sldChg chg="setBg">
        <pc:chgData name="Ellie Goddard" userId="4febdcaf-a985-425e-b4b3-d45c1f9c9a25" providerId="ADAL" clId="{939DBCD1-2DE7-4FEE-BCCB-6EBFC18B0C5C}" dt="2024-07-08T12:18:22.250" v="1"/>
        <pc:sldMkLst>
          <pc:docMk/>
          <pc:sldMk cId="842394705" sldId="382"/>
        </pc:sldMkLst>
      </pc:sldChg>
      <pc:sldChg chg="setBg">
        <pc:chgData name="Ellie Goddard" userId="4febdcaf-a985-425e-b4b3-d45c1f9c9a25" providerId="ADAL" clId="{939DBCD1-2DE7-4FEE-BCCB-6EBFC18B0C5C}" dt="2024-07-08T12:18:22.250" v="1"/>
        <pc:sldMkLst>
          <pc:docMk/>
          <pc:sldMk cId="2178153404" sldId="383"/>
        </pc:sldMkLst>
      </pc:sldChg>
      <pc:sldChg chg="setBg">
        <pc:chgData name="Ellie Goddard" userId="4febdcaf-a985-425e-b4b3-d45c1f9c9a25" providerId="ADAL" clId="{939DBCD1-2DE7-4FEE-BCCB-6EBFC18B0C5C}" dt="2024-07-08T12:18:22.250" v="1"/>
        <pc:sldMkLst>
          <pc:docMk/>
          <pc:sldMk cId="4168205533" sldId="389"/>
        </pc:sldMkLst>
      </pc:sldChg>
      <pc:sldChg chg="setBg">
        <pc:chgData name="Ellie Goddard" userId="4febdcaf-a985-425e-b4b3-d45c1f9c9a25" providerId="ADAL" clId="{939DBCD1-2DE7-4FEE-BCCB-6EBFC18B0C5C}" dt="2024-07-08T12:18:22.250" v="1"/>
        <pc:sldMkLst>
          <pc:docMk/>
          <pc:sldMk cId="4062784201" sldId="390"/>
        </pc:sldMkLst>
      </pc:sldChg>
      <pc:sldChg chg="setBg">
        <pc:chgData name="Ellie Goddard" userId="4febdcaf-a985-425e-b4b3-d45c1f9c9a25" providerId="ADAL" clId="{939DBCD1-2DE7-4FEE-BCCB-6EBFC18B0C5C}" dt="2024-07-08T12:18:22.250" v="1"/>
        <pc:sldMkLst>
          <pc:docMk/>
          <pc:sldMk cId="1875871846" sldId="391"/>
        </pc:sldMkLst>
      </pc:sldChg>
      <pc:sldChg chg="setBg">
        <pc:chgData name="Ellie Goddard" userId="4febdcaf-a985-425e-b4b3-d45c1f9c9a25" providerId="ADAL" clId="{939DBCD1-2DE7-4FEE-BCCB-6EBFC18B0C5C}" dt="2024-07-08T12:18:22.250" v="1"/>
        <pc:sldMkLst>
          <pc:docMk/>
          <pc:sldMk cId="2221867963" sldId="392"/>
        </pc:sldMkLst>
      </pc:sldChg>
      <pc:sldChg chg="setBg">
        <pc:chgData name="Ellie Goddard" userId="4febdcaf-a985-425e-b4b3-d45c1f9c9a25" providerId="ADAL" clId="{939DBCD1-2DE7-4FEE-BCCB-6EBFC18B0C5C}" dt="2024-07-08T12:18:22.250" v="1"/>
        <pc:sldMkLst>
          <pc:docMk/>
          <pc:sldMk cId="4282273615" sldId="393"/>
        </pc:sldMkLst>
      </pc:sldChg>
      <pc:sldChg chg="setBg">
        <pc:chgData name="Ellie Goddard" userId="4febdcaf-a985-425e-b4b3-d45c1f9c9a25" providerId="ADAL" clId="{939DBCD1-2DE7-4FEE-BCCB-6EBFC18B0C5C}" dt="2024-07-08T12:18:22.250" v="1"/>
        <pc:sldMkLst>
          <pc:docMk/>
          <pc:sldMk cId="3095462703" sldId="394"/>
        </pc:sldMkLst>
      </pc:sldChg>
      <pc:sldChg chg="setBg">
        <pc:chgData name="Ellie Goddard" userId="4febdcaf-a985-425e-b4b3-d45c1f9c9a25" providerId="ADAL" clId="{939DBCD1-2DE7-4FEE-BCCB-6EBFC18B0C5C}" dt="2024-07-08T12:18:22.250" v="1"/>
        <pc:sldMkLst>
          <pc:docMk/>
          <pc:sldMk cId="2958089492" sldId="399"/>
        </pc:sldMkLst>
      </pc:sldChg>
      <pc:sldMasterChg chg="setBg modSldLayout">
        <pc:chgData name="Ellie Goddard" userId="4febdcaf-a985-425e-b4b3-d45c1f9c9a25" providerId="ADAL" clId="{939DBCD1-2DE7-4FEE-BCCB-6EBFC18B0C5C}" dt="2024-07-08T12:18:22.250" v="1"/>
        <pc:sldMasterMkLst>
          <pc:docMk/>
          <pc:sldMasterMk cId="2029744925" sldId="2147483660"/>
        </pc:sldMasterMkLst>
        <pc:sldLayoutChg chg="setBg">
          <pc:chgData name="Ellie Goddard" userId="4febdcaf-a985-425e-b4b3-d45c1f9c9a25" providerId="ADAL" clId="{939DBCD1-2DE7-4FEE-BCCB-6EBFC18B0C5C}" dt="2024-07-08T12:18:22.250" v="1"/>
          <pc:sldLayoutMkLst>
            <pc:docMk/>
            <pc:sldMasterMk cId="2029744925" sldId="2147483660"/>
            <pc:sldLayoutMk cId="3513584167" sldId="2147483661"/>
          </pc:sldLayoutMkLst>
        </pc:sldLayoutChg>
        <pc:sldLayoutChg chg="setBg">
          <pc:chgData name="Ellie Goddard" userId="4febdcaf-a985-425e-b4b3-d45c1f9c9a25" providerId="ADAL" clId="{939DBCD1-2DE7-4FEE-BCCB-6EBFC18B0C5C}" dt="2024-07-08T12:18:22.250" v="1"/>
          <pc:sldLayoutMkLst>
            <pc:docMk/>
            <pc:sldMasterMk cId="2029744925" sldId="2147483660"/>
            <pc:sldLayoutMk cId="3788749709" sldId="2147483662"/>
          </pc:sldLayoutMkLst>
        </pc:sldLayoutChg>
        <pc:sldLayoutChg chg="setBg">
          <pc:chgData name="Ellie Goddard" userId="4febdcaf-a985-425e-b4b3-d45c1f9c9a25" providerId="ADAL" clId="{939DBCD1-2DE7-4FEE-BCCB-6EBFC18B0C5C}" dt="2024-07-08T12:18:22.250" v="1"/>
          <pc:sldLayoutMkLst>
            <pc:docMk/>
            <pc:sldMasterMk cId="2029744925" sldId="2147483660"/>
            <pc:sldLayoutMk cId="564227409" sldId="2147483663"/>
          </pc:sldLayoutMkLst>
        </pc:sldLayoutChg>
        <pc:sldLayoutChg chg="setBg">
          <pc:chgData name="Ellie Goddard" userId="4febdcaf-a985-425e-b4b3-d45c1f9c9a25" providerId="ADAL" clId="{939DBCD1-2DE7-4FEE-BCCB-6EBFC18B0C5C}" dt="2024-07-08T12:18:22.250" v="1"/>
          <pc:sldLayoutMkLst>
            <pc:docMk/>
            <pc:sldMasterMk cId="2029744925" sldId="2147483660"/>
            <pc:sldLayoutMk cId="3443341266" sldId="2147483664"/>
          </pc:sldLayoutMkLst>
        </pc:sldLayoutChg>
        <pc:sldLayoutChg chg="setBg">
          <pc:chgData name="Ellie Goddard" userId="4febdcaf-a985-425e-b4b3-d45c1f9c9a25" providerId="ADAL" clId="{939DBCD1-2DE7-4FEE-BCCB-6EBFC18B0C5C}" dt="2024-07-08T12:18:22.250" v="1"/>
          <pc:sldLayoutMkLst>
            <pc:docMk/>
            <pc:sldMasterMk cId="2029744925" sldId="2147483660"/>
            <pc:sldLayoutMk cId="4259485070" sldId="2147483665"/>
          </pc:sldLayoutMkLst>
        </pc:sldLayoutChg>
        <pc:sldLayoutChg chg="setBg">
          <pc:chgData name="Ellie Goddard" userId="4febdcaf-a985-425e-b4b3-d45c1f9c9a25" providerId="ADAL" clId="{939DBCD1-2DE7-4FEE-BCCB-6EBFC18B0C5C}" dt="2024-07-08T12:18:22.250" v="1"/>
          <pc:sldLayoutMkLst>
            <pc:docMk/>
            <pc:sldMasterMk cId="2029744925" sldId="2147483660"/>
            <pc:sldLayoutMk cId="1668221447" sldId="2147483666"/>
          </pc:sldLayoutMkLst>
        </pc:sldLayoutChg>
        <pc:sldLayoutChg chg="setBg">
          <pc:chgData name="Ellie Goddard" userId="4febdcaf-a985-425e-b4b3-d45c1f9c9a25" providerId="ADAL" clId="{939DBCD1-2DE7-4FEE-BCCB-6EBFC18B0C5C}" dt="2024-07-08T12:18:22.250" v="1"/>
          <pc:sldLayoutMkLst>
            <pc:docMk/>
            <pc:sldMasterMk cId="2029744925" sldId="2147483660"/>
            <pc:sldLayoutMk cId="3837295251" sldId="2147483667"/>
          </pc:sldLayoutMkLst>
        </pc:sldLayoutChg>
        <pc:sldLayoutChg chg="setBg">
          <pc:chgData name="Ellie Goddard" userId="4febdcaf-a985-425e-b4b3-d45c1f9c9a25" providerId="ADAL" clId="{939DBCD1-2DE7-4FEE-BCCB-6EBFC18B0C5C}" dt="2024-07-08T12:18:22.250" v="1"/>
          <pc:sldLayoutMkLst>
            <pc:docMk/>
            <pc:sldMasterMk cId="2029744925" sldId="2147483660"/>
            <pc:sldLayoutMk cId="1094684436" sldId="2147483668"/>
          </pc:sldLayoutMkLst>
        </pc:sldLayoutChg>
        <pc:sldLayoutChg chg="setBg">
          <pc:chgData name="Ellie Goddard" userId="4febdcaf-a985-425e-b4b3-d45c1f9c9a25" providerId="ADAL" clId="{939DBCD1-2DE7-4FEE-BCCB-6EBFC18B0C5C}" dt="2024-07-08T12:18:22.250" v="1"/>
          <pc:sldLayoutMkLst>
            <pc:docMk/>
            <pc:sldMasterMk cId="2029744925" sldId="2147483660"/>
            <pc:sldLayoutMk cId="3439336355" sldId="2147483669"/>
          </pc:sldLayoutMkLst>
        </pc:sldLayoutChg>
        <pc:sldLayoutChg chg="setBg">
          <pc:chgData name="Ellie Goddard" userId="4febdcaf-a985-425e-b4b3-d45c1f9c9a25" providerId="ADAL" clId="{939DBCD1-2DE7-4FEE-BCCB-6EBFC18B0C5C}" dt="2024-07-08T12:18:22.250" v="1"/>
          <pc:sldLayoutMkLst>
            <pc:docMk/>
            <pc:sldMasterMk cId="2029744925" sldId="2147483660"/>
            <pc:sldLayoutMk cId="2644469962" sldId="2147483670"/>
          </pc:sldLayoutMkLst>
        </pc:sldLayoutChg>
        <pc:sldLayoutChg chg="setBg">
          <pc:chgData name="Ellie Goddard" userId="4febdcaf-a985-425e-b4b3-d45c1f9c9a25" providerId="ADAL" clId="{939DBCD1-2DE7-4FEE-BCCB-6EBFC18B0C5C}" dt="2024-07-08T12:18:22.250" v="1"/>
          <pc:sldLayoutMkLst>
            <pc:docMk/>
            <pc:sldMasterMk cId="2029744925" sldId="2147483660"/>
            <pc:sldLayoutMk cId="2739493195" sldId="2147483671"/>
          </pc:sldLayoutMkLst>
        </pc:sldLayoutChg>
      </pc:sldMasterChg>
      <pc:sldMasterChg chg="setBg modSldLayout">
        <pc:chgData name="Ellie Goddard" userId="4febdcaf-a985-425e-b4b3-d45c1f9c9a25" providerId="ADAL" clId="{939DBCD1-2DE7-4FEE-BCCB-6EBFC18B0C5C}" dt="2024-07-08T12:18:22.250" v="1"/>
        <pc:sldMasterMkLst>
          <pc:docMk/>
          <pc:sldMasterMk cId="4132659507" sldId="2147483672"/>
        </pc:sldMasterMkLst>
        <pc:sldLayoutChg chg="setBg">
          <pc:chgData name="Ellie Goddard" userId="4febdcaf-a985-425e-b4b3-d45c1f9c9a25" providerId="ADAL" clId="{939DBCD1-2DE7-4FEE-BCCB-6EBFC18B0C5C}" dt="2024-07-08T12:18:22.250" v="1"/>
          <pc:sldLayoutMkLst>
            <pc:docMk/>
            <pc:sldMasterMk cId="4132659507" sldId="2147483672"/>
            <pc:sldLayoutMk cId="756997116" sldId="2147483673"/>
          </pc:sldLayoutMkLst>
        </pc:sldLayoutChg>
        <pc:sldLayoutChg chg="setBg">
          <pc:chgData name="Ellie Goddard" userId="4febdcaf-a985-425e-b4b3-d45c1f9c9a25" providerId="ADAL" clId="{939DBCD1-2DE7-4FEE-BCCB-6EBFC18B0C5C}" dt="2024-07-08T12:18:22.250" v="1"/>
          <pc:sldLayoutMkLst>
            <pc:docMk/>
            <pc:sldMasterMk cId="4132659507" sldId="2147483672"/>
            <pc:sldLayoutMk cId="1632803798" sldId="2147483674"/>
          </pc:sldLayoutMkLst>
        </pc:sldLayoutChg>
        <pc:sldLayoutChg chg="setBg">
          <pc:chgData name="Ellie Goddard" userId="4febdcaf-a985-425e-b4b3-d45c1f9c9a25" providerId="ADAL" clId="{939DBCD1-2DE7-4FEE-BCCB-6EBFC18B0C5C}" dt="2024-07-08T12:18:22.250" v="1"/>
          <pc:sldLayoutMkLst>
            <pc:docMk/>
            <pc:sldMasterMk cId="4132659507" sldId="2147483672"/>
            <pc:sldLayoutMk cId="1038279095" sldId="2147483675"/>
          </pc:sldLayoutMkLst>
        </pc:sldLayoutChg>
        <pc:sldLayoutChg chg="setBg">
          <pc:chgData name="Ellie Goddard" userId="4febdcaf-a985-425e-b4b3-d45c1f9c9a25" providerId="ADAL" clId="{939DBCD1-2DE7-4FEE-BCCB-6EBFC18B0C5C}" dt="2024-07-08T12:18:22.250" v="1"/>
          <pc:sldLayoutMkLst>
            <pc:docMk/>
            <pc:sldMasterMk cId="4132659507" sldId="2147483672"/>
            <pc:sldLayoutMk cId="348288557" sldId="2147483676"/>
          </pc:sldLayoutMkLst>
        </pc:sldLayoutChg>
        <pc:sldLayoutChg chg="setBg">
          <pc:chgData name="Ellie Goddard" userId="4febdcaf-a985-425e-b4b3-d45c1f9c9a25" providerId="ADAL" clId="{939DBCD1-2DE7-4FEE-BCCB-6EBFC18B0C5C}" dt="2024-07-08T12:18:22.250" v="1"/>
          <pc:sldLayoutMkLst>
            <pc:docMk/>
            <pc:sldMasterMk cId="4132659507" sldId="2147483672"/>
            <pc:sldLayoutMk cId="1425460529" sldId="2147483677"/>
          </pc:sldLayoutMkLst>
        </pc:sldLayoutChg>
        <pc:sldLayoutChg chg="setBg">
          <pc:chgData name="Ellie Goddard" userId="4febdcaf-a985-425e-b4b3-d45c1f9c9a25" providerId="ADAL" clId="{939DBCD1-2DE7-4FEE-BCCB-6EBFC18B0C5C}" dt="2024-07-08T12:18:22.250" v="1"/>
          <pc:sldLayoutMkLst>
            <pc:docMk/>
            <pc:sldMasterMk cId="4132659507" sldId="2147483672"/>
            <pc:sldLayoutMk cId="672803356" sldId="2147483678"/>
          </pc:sldLayoutMkLst>
        </pc:sldLayoutChg>
        <pc:sldLayoutChg chg="setBg">
          <pc:chgData name="Ellie Goddard" userId="4febdcaf-a985-425e-b4b3-d45c1f9c9a25" providerId="ADAL" clId="{939DBCD1-2DE7-4FEE-BCCB-6EBFC18B0C5C}" dt="2024-07-08T12:18:22.250" v="1"/>
          <pc:sldLayoutMkLst>
            <pc:docMk/>
            <pc:sldMasterMk cId="4132659507" sldId="2147483672"/>
            <pc:sldLayoutMk cId="1208499879" sldId="2147483679"/>
          </pc:sldLayoutMkLst>
        </pc:sldLayoutChg>
        <pc:sldLayoutChg chg="setBg">
          <pc:chgData name="Ellie Goddard" userId="4febdcaf-a985-425e-b4b3-d45c1f9c9a25" providerId="ADAL" clId="{939DBCD1-2DE7-4FEE-BCCB-6EBFC18B0C5C}" dt="2024-07-08T12:18:22.250" v="1"/>
          <pc:sldLayoutMkLst>
            <pc:docMk/>
            <pc:sldMasterMk cId="4132659507" sldId="2147483672"/>
            <pc:sldLayoutMk cId="1294533942" sldId="2147483680"/>
          </pc:sldLayoutMkLst>
        </pc:sldLayoutChg>
        <pc:sldLayoutChg chg="setBg">
          <pc:chgData name="Ellie Goddard" userId="4febdcaf-a985-425e-b4b3-d45c1f9c9a25" providerId="ADAL" clId="{939DBCD1-2DE7-4FEE-BCCB-6EBFC18B0C5C}" dt="2024-07-08T12:18:22.250" v="1"/>
          <pc:sldLayoutMkLst>
            <pc:docMk/>
            <pc:sldMasterMk cId="4132659507" sldId="2147483672"/>
            <pc:sldLayoutMk cId="1217576514" sldId="2147483681"/>
          </pc:sldLayoutMkLst>
        </pc:sldLayoutChg>
        <pc:sldLayoutChg chg="setBg">
          <pc:chgData name="Ellie Goddard" userId="4febdcaf-a985-425e-b4b3-d45c1f9c9a25" providerId="ADAL" clId="{939DBCD1-2DE7-4FEE-BCCB-6EBFC18B0C5C}" dt="2024-07-08T12:18:22.250" v="1"/>
          <pc:sldLayoutMkLst>
            <pc:docMk/>
            <pc:sldMasterMk cId="4132659507" sldId="2147483672"/>
            <pc:sldLayoutMk cId="2605884289" sldId="2147483682"/>
          </pc:sldLayoutMkLst>
        </pc:sldLayoutChg>
        <pc:sldLayoutChg chg="setBg">
          <pc:chgData name="Ellie Goddard" userId="4febdcaf-a985-425e-b4b3-d45c1f9c9a25" providerId="ADAL" clId="{939DBCD1-2DE7-4FEE-BCCB-6EBFC18B0C5C}" dt="2024-07-08T12:18:22.250" v="1"/>
          <pc:sldLayoutMkLst>
            <pc:docMk/>
            <pc:sldMasterMk cId="4132659507" sldId="2147483672"/>
            <pc:sldLayoutMk cId="1943446269" sldId="2147483683"/>
          </pc:sldLayoutMkLst>
        </pc:sldLayoutChg>
      </pc:sldMasterChg>
    </pc:docChg>
  </pc:docChgLst>
  <pc:docChgLst>
    <pc:chgData name="Colin Waters" userId="bcb9b91a-7d98-4faf-9c50-7690079f6b91" providerId="ADAL" clId="{89AD7B71-E579-40A0-BB34-F5EE496F57E4}"/>
    <pc:docChg chg="undo custSel addSld delSld modSld delMainMaster">
      <pc:chgData name="Colin Waters" userId="bcb9b91a-7d98-4faf-9c50-7690079f6b91" providerId="ADAL" clId="{89AD7B71-E579-40A0-BB34-F5EE496F57E4}" dt="2024-08-27T11:37:30.120" v="11" actId="47"/>
      <pc:docMkLst>
        <pc:docMk/>
      </pc:docMkLst>
      <pc:sldChg chg="del">
        <pc:chgData name="Colin Waters" userId="bcb9b91a-7d98-4faf-9c50-7690079f6b91" providerId="ADAL" clId="{89AD7B71-E579-40A0-BB34-F5EE496F57E4}" dt="2024-08-27T11:34:33.717" v="3" actId="47"/>
        <pc:sldMkLst>
          <pc:docMk/>
          <pc:sldMk cId="2142525081" sldId="372"/>
        </pc:sldMkLst>
      </pc:sldChg>
      <pc:sldChg chg="modSp del mod modNotesTx">
        <pc:chgData name="Colin Waters" userId="bcb9b91a-7d98-4faf-9c50-7690079f6b91" providerId="ADAL" clId="{89AD7B71-E579-40A0-BB34-F5EE496F57E4}" dt="2024-08-27T11:35:03.776" v="7" actId="2696"/>
        <pc:sldMkLst>
          <pc:docMk/>
          <pc:sldMk cId="4168205533" sldId="389"/>
        </pc:sldMkLst>
        <pc:spChg chg="mod modVis">
          <ac:chgData name="Colin Waters" userId="bcb9b91a-7d98-4faf-9c50-7690079f6b91" providerId="ADAL" clId="{89AD7B71-E579-40A0-BB34-F5EE496F57E4}" dt="2024-08-27T11:31:14.912" v="1" actId="33935"/>
          <ac:spMkLst>
            <pc:docMk/>
            <pc:sldMk cId="4168205533" sldId="389"/>
            <ac:spMk id="2" creationId="{501D73AD-0150-3187-4F0E-B4854504F758}"/>
          </ac:spMkLst>
        </pc:spChg>
        <pc:spChg chg="mod modVis">
          <ac:chgData name="Colin Waters" userId="bcb9b91a-7d98-4faf-9c50-7690079f6b91" providerId="ADAL" clId="{89AD7B71-E579-40A0-BB34-F5EE496F57E4}" dt="2024-08-27T11:31:14.912" v="1" actId="33935"/>
          <ac:spMkLst>
            <pc:docMk/>
            <pc:sldMk cId="4168205533" sldId="389"/>
            <ac:spMk id="3" creationId="{0048B389-E4D4-A261-9824-ADF7B5B0D636}"/>
          </ac:spMkLst>
        </pc:spChg>
        <pc:spChg chg="mod modVis">
          <ac:chgData name="Colin Waters" userId="bcb9b91a-7d98-4faf-9c50-7690079f6b91" providerId="ADAL" clId="{89AD7B71-E579-40A0-BB34-F5EE496F57E4}" dt="2024-08-27T11:31:14.912" v="1" actId="33935"/>
          <ac:spMkLst>
            <pc:docMk/>
            <pc:sldMk cId="4168205533" sldId="389"/>
            <ac:spMk id="4" creationId="{5EE154AF-654E-0E06-5073-C09F04C983FF}"/>
          </ac:spMkLst>
        </pc:spChg>
        <pc:spChg chg="mod modVis">
          <ac:chgData name="Colin Waters" userId="bcb9b91a-7d98-4faf-9c50-7690079f6b91" providerId="ADAL" clId="{89AD7B71-E579-40A0-BB34-F5EE496F57E4}" dt="2024-08-27T11:31:14.912" v="1" actId="33935"/>
          <ac:spMkLst>
            <pc:docMk/>
            <pc:sldMk cId="4168205533" sldId="389"/>
            <ac:spMk id="6" creationId="{88E4A5D1-073F-4E07-A86B-03540202A487}"/>
          </ac:spMkLst>
        </pc:spChg>
      </pc:sldChg>
      <pc:sldChg chg="del">
        <pc:chgData name="Colin Waters" userId="bcb9b91a-7d98-4faf-9c50-7690079f6b91" providerId="ADAL" clId="{89AD7B71-E579-40A0-BB34-F5EE496F57E4}" dt="2024-08-27T11:36:01.433" v="8" actId="2696"/>
        <pc:sldMkLst>
          <pc:docMk/>
          <pc:sldMk cId="4062784201" sldId="390"/>
        </pc:sldMkLst>
      </pc:sldChg>
      <pc:sldChg chg="del">
        <pc:chgData name="Colin Waters" userId="bcb9b91a-7d98-4faf-9c50-7690079f6b91" providerId="ADAL" clId="{89AD7B71-E579-40A0-BB34-F5EE496F57E4}" dt="2024-08-27T11:36:30.051" v="9" actId="2696"/>
        <pc:sldMkLst>
          <pc:docMk/>
          <pc:sldMk cId="1875871846" sldId="391"/>
        </pc:sldMkLst>
      </pc:sldChg>
      <pc:sldChg chg="del">
        <pc:chgData name="Colin Waters" userId="bcb9b91a-7d98-4faf-9c50-7690079f6b91" providerId="ADAL" clId="{89AD7B71-E579-40A0-BB34-F5EE496F57E4}" dt="2024-08-27T11:37:02.918" v="10" actId="2696"/>
        <pc:sldMkLst>
          <pc:docMk/>
          <pc:sldMk cId="2221867963" sldId="392"/>
        </pc:sldMkLst>
      </pc:sldChg>
      <pc:sldChg chg="del">
        <pc:chgData name="Colin Waters" userId="bcb9b91a-7d98-4faf-9c50-7690079f6b91" providerId="ADAL" clId="{89AD7B71-E579-40A0-BB34-F5EE496F57E4}" dt="2024-08-27T11:37:30.120" v="11" actId="47"/>
        <pc:sldMkLst>
          <pc:docMk/>
          <pc:sldMk cId="3095462703" sldId="394"/>
        </pc:sldMkLst>
      </pc:sldChg>
      <pc:sldChg chg="add del">
        <pc:chgData name="Colin Waters" userId="bcb9b91a-7d98-4faf-9c50-7690079f6b91" providerId="ADAL" clId="{89AD7B71-E579-40A0-BB34-F5EE496F57E4}" dt="2024-08-27T11:34:48.121" v="6" actId="47"/>
        <pc:sldMkLst>
          <pc:docMk/>
          <pc:sldMk cId="3625633442" sldId="400"/>
        </pc:sldMkLst>
      </pc:sldChg>
      <pc:sldMasterChg chg="del delSldLayout">
        <pc:chgData name="Colin Waters" userId="bcb9b91a-7d98-4faf-9c50-7690079f6b91" providerId="ADAL" clId="{89AD7B71-E579-40A0-BB34-F5EE496F57E4}" dt="2024-08-27T11:37:30.120" v="11" actId="47"/>
        <pc:sldMasterMkLst>
          <pc:docMk/>
          <pc:sldMasterMk cId="4132659507" sldId="2147483672"/>
        </pc:sldMasterMkLst>
        <pc:sldLayoutChg chg="del">
          <pc:chgData name="Colin Waters" userId="bcb9b91a-7d98-4faf-9c50-7690079f6b91" providerId="ADAL" clId="{89AD7B71-E579-40A0-BB34-F5EE496F57E4}" dt="2024-08-27T11:37:30.120" v="11" actId="47"/>
          <pc:sldLayoutMkLst>
            <pc:docMk/>
            <pc:sldMasterMk cId="4132659507" sldId="2147483672"/>
            <pc:sldLayoutMk cId="756997116" sldId="2147483673"/>
          </pc:sldLayoutMkLst>
        </pc:sldLayoutChg>
        <pc:sldLayoutChg chg="del">
          <pc:chgData name="Colin Waters" userId="bcb9b91a-7d98-4faf-9c50-7690079f6b91" providerId="ADAL" clId="{89AD7B71-E579-40A0-BB34-F5EE496F57E4}" dt="2024-08-27T11:37:30.120" v="11" actId="47"/>
          <pc:sldLayoutMkLst>
            <pc:docMk/>
            <pc:sldMasterMk cId="4132659507" sldId="2147483672"/>
            <pc:sldLayoutMk cId="1632803798" sldId="2147483674"/>
          </pc:sldLayoutMkLst>
        </pc:sldLayoutChg>
        <pc:sldLayoutChg chg="del">
          <pc:chgData name="Colin Waters" userId="bcb9b91a-7d98-4faf-9c50-7690079f6b91" providerId="ADAL" clId="{89AD7B71-E579-40A0-BB34-F5EE496F57E4}" dt="2024-08-27T11:37:30.120" v="11" actId="47"/>
          <pc:sldLayoutMkLst>
            <pc:docMk/>
            <pc:sldMasterMk cId="4132659507" sldId="2147483672"/>
            <pc:sldLayoutMk cId="1038279095" sldId="2147483675"/>
          </pc:sldLayoutMkLst>
        </pc:sldLayoutChg>
        <pc:sldLayoutChg chg="del">
          <pc:chgData name="Colin Waters" userId="bcb9b91a-7d98-4faf-9c50-7690079f6b91" providerId="ADAL" clId="{89AD7B71-E579-40A0-BB34-F5EE496F57E4}" dt="2024-08-27T11:37:30.120" v="11" actId="47"/>
          <pc:sldLayoutMkLst>
            <pc:docMk/>
            <pc:sldMasterMk cId="4132659507" sldId="2147483672"/>
            <pc:sldLayoutMk cId="348288557" sldId="2147483676"/>
          </pc:sldLayoutMkLst>
        </pc:sldLayoutChg>
        <pc:sldLayoutChg chg="del">
          <pc:chgData name="Colin Waters" userId="bcb9b91a-7d98-4faf-9c50-7690079f6b91" providerId="ADAL" clId="{89AD7B71-E579-40A0-BB34-F5EE496F57E4}" dt="2024-08-27T11:37:30.120" v="11" actId="47"/>
          <pc:sldLayoutMkLst>
            <pc:docMk/>
            <pc:sldMasterMk cId="4132659507" sldId="2147483672"/>
            <pc:sldLayoutMk cId="1425460529" sldId="2147483677"/>
          </pc:sldLayoutMkLst>
        </pc:sldLayoutChg>
        <pc:sldLayoutChg chg="del">
          <pc:chgData name="Colin Waters" userId="bcb9b91a-7d98-4faf-9c50-7690079f6b91" providerId="ADAL" clId="{89AD7B71-E579-40A0-BB34-F5EE496F57E4}" dt="2024-08-27T11:37:30.120" v="11" actId="47"/>
          <pc:sldLayoutMkLst>
            <pc:docMk/>
            <pc:sldMasterMk cId="4132659507" sldId="2147483672"/>
            <pc:sldLayoutMk cId="672803356" sldId="2147483678"/>
          </pc:sldLayoutMkLst>
        </pc:sldLayoutChg>
        <pc:sldLayoutChg chg="del">
          <pc:chgData name="Colin Waters" userId="bcb9b91a-7d98-4faf-9c50-7690079f6b91" providerId="ADAL" clId="{89AD7B71-E579-40A0-BB34-F5EE496F57E4}" dt="2024-08-27T11:37:30.120" v="11" actId="47"/>
          <pc:sldLayoutMkLst>
            <pc:docMk/>
            <pc:sldMasterMk cId="4132659507" sldId="2147483672"/>
            <pc:sldLayoutMk cId="1208499879" sldId="2147483679"/>
          </pc:sldLayoutMkLst>
        </pc:sldLayoutChg>
        <pc:sldLayoutChg chg="del">
          <pc:chgData name="Colin Waters" userId="bcb9b91a-7d98-4faf-9c50-7690079f6b91" providerId="ADAL" clId="{89AD7B71-E579-40A0-BB34-F5EE496F57E4}" dt="2024-08-27T11:37:30.120" v="11" actId="47"/>
          <pc:sldLayoutMkLst>
            <pc:docMk/>
            <pc:sldMasterMk cId="4132659507" sldId="2147483672"/>
            <pc:sldLayoutMk cId="1294533942" sldId="2147483680"/>
          </pc:sldLayoutMkLst>
        </pc:sldLayoutChg>
        <pc:sldLayoutChg chg="del">
          <pc:chgData name="Colin Waters" userId="bcb9b91a-7d98-4faf-9c50-7690079f6b91" providerId="ADAL" clId="{89AD7B71-E579-40A0-BB34-F5EE496F57E4}" dt="2024-08-27T11:37:30.120" v="11" actId="47"/>
          <pc:sldLayoutMkLst>
            <pc:docMk/>
            <pc:sldMasterMk cId="4132659507" sldId="2147483672"/>
            <pc:sldLayoutMk cId="1217576514" sldId="2147483681"/>
          </pc:sldLayoutMkLst>
        </pc:sldLayoutChg>
        <pc:sldLayoutChg chg="del">
          <pc:chgData name="Colin Waters" userId="bcb9b91a-7d98-4faf-9c50-7690079f6b91" providerId="ADAL" clId="{89AD7B71-E579-40A0-BB34-F5EE496F57E4}" dt="2024-08-27T11:37:30.120" v="11" actId="47"/>
          <pc:sldLayoutMkLst>
            <pc:docMk/>
            <pc:sldMasterMk cId="4132659507" sldId="2147483672"/>
            <pc:sldLayoutMk cId="2605884289" sldId="2147483682"/>
          </pc:sldLayoutMkLst>
        </pc:sldLayoutChg>
        <pc:sldLayoutChg chg="del">
          <pc:chgData name="Colin Waters" userId="bcb9b91a-7d98-4faf-9c50-7690079f6b91" providerId="ADAL" clId="{89AD7B71-E579-40A0-BB34-F5EE496F57E4}" dt="2024-08-27T11:37:30.120" v="11" actId="47"/>
          <pc:sldLayoutMkLst>
            <pc:docMk/>
            <pc:sldMasterMk cId="4132659507" sldId="2147483672"/>
            <pc:sldLayoutMk cId="1943446269"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09879-CB3E-4E25-9B2D-C69A5D5D7987}" type="datetimeFigureOut">
              <a:rPr lang="en-GB" smtClean="0"/>
              <a:t>27/08/2024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C325C-1104-4E85-851C-F2C3935B1198}" type="slidenum">
              <a:rPr lang="en-GB" smtClean="0"/>
              <a:t>‹#›</a:t>
            </a:fld>
            <a:endParaRPr lang="en-GB"/>
          </a:p>
        </p:txBody>
      </p:sp>
    </p:spTree>
    <p:extLst>
      <p:ext uri="{BB962C8B-B14F-4D97-AF65-F5344CB8AC3E}">
        <p14:creationId xmlns:p14="http://schemas.microsoft.com/office/powerpoint/2010/main" val="64642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913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6080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09610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altLang="en-US" dirty="0"/>
              <a:t>Ask for 2 volunteers. One volunteer is going to tell the other a story (this can be anything they can talk about for about 3 minutes such as what they did at the weekend).</a:t>
            </a:r>
          </a:p>
          <a:p>
            <a:pPr marL="171450" indent="-171450">
              <a:buFontTx/>
              <a:buChar char="-"/>
            </a:pPr>
            <a:r>
              <a:rPr lang="en-GB" altLang="en-US" dirty="0"/>
              <a:t>Out of earshot, instruct the listener to:</a:t>
            </a:r>
          </a:p>
          <a:p>
            <a:pPr marL="0" indent="0">
              <a:buFontTx/>
              <a:buNone/>
            </a:pPr>
            <a:r>
              <a:rPr lang="en-GB" altLang="en-US" dirty="0"/>
              <a:t> Start by showing good listening</a:t>
            </a:r>
          </a:p>
          <a:p>
            <a:pPr marL="0" indent="0">
              <a:buFontTx/>
              <a:buNone/>
            </a:pPr>
            <a:r>
              <a:rPr lang="en-GB" altLang="en-US" dirty="0"/>
              <a:t> This should include open and encouraging body language (eye contact, nodding, smiling) and showing genuine interest (offering encouragement, asking questions, not interrupting)</a:t>
            </a:r>
          </a:p>
          <a:p>
            <a:pPr marL="0" indent="0">
              <a:buFontTx/>
              <a:buNone/>
            </a:pPr>
            <a:r>
              <a:rPr lang="en-GB" altLang="en-US" dirty="0"/>
              <a:t> When the teacher gives a subtle signal (this could be picking up a pen or moving to the other side of the room) the listener should switch to showing poor listening skills </a:t>
            </a:r>
          </a:p>
          <a:p>
            <a:pPr marL="0" indent="0">
              <a:buFontTx/>
              <a:buNone/>
            </a:pPr>
            <a:r>
              <a:rPr lang="en-GB" altLang="en-US" dirty="0"/>
              <a:t> This should include interrupting with an unrelated topic, looking around, getting out their phone (or other distraction), showing disengaged body language etc. </a:t>
            </a:r>
          </a:p>
          <a:p>
            <a:pPr marL="171450" indent="-171450">
              <a:buFontTx/>
              <a:buChar char="-"/>
            </a:pPr>
            <a:r>
              <a:rPr lang="en-GB" altLang="en-US" dirty="0"/>
              <a:t>Start the roleplay and run it for a few minutes before giving the secret signal to start demonstrating poor listening. </a:t>
            </a:r>
          </a:p>
          <a:p>
            <a:pPr marL="171450" indent="-171450">
              <a:buFontTx/>
              <a:buChar char="-"/>
            </a:pPr>
            <a:r>
              <a:rPr lang="en-GB" altLang="en-US" dirty="0"/>
              <a:t>Run the session for a few more minutes to demonstrate poor listening. </a:t>
            </a:r>
          </a:p>
          <a:p>
            <a:pPr marL="171450" indent="-171450">
              <a:buFontTx/>
              <a:buChar char="-"/>
            </a:pPr>
            <a:r>
              <a:rPr lang="en-GB" altLang="en-US" dirty="0"/>
              <a:t>Start by asking the </a:t>
            </a:r>
            <a:r>
              <a:rPr lang="en-GB" altLang="en-US" dirty="0" err="1"/>
              <a:t>stroyteller</a:t>
            </a:r>
            <a:r>
              <a:rPr lang="en-GB" altLang="en-US" dirty="0"/>
              <a:t> how they found the experience then open up a class discussion about what they noticed in the roleplay. </a:t>
            </a:r>
          </a:p>
          <a:p>
            <a:pPr marL="171450" indent="-171450">
              <a:buFontTx/>
              <a:buChar char="-"/>
            </a:pP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93768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a:t>Choosing the right time and place to have a conversation can make it more comfortable and productive. We want to make the setting as comfortable as possible e.g. is it neutral ground? Does it allow for privacy? </a:t>
            </a:r>
          </a:p>
          <a:p>
            <a:pPr marL="171450" indent="-171450">
              <a:buFontTx/>
              <a:buChar char="-"/>
            </a:pPr>
            <a:r>
              <a:rPr lang="en-GB"/>
              <a:t>Sometimes we might want to deal with conflict when it happens to stop it becoming a bigger problem. Other times we might need time to calm down and think about how you feel before having the conversation. </a:t>
            </a: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19484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GB" altLang="en-US" dirty="0"/>
              <a:t>- Organise the class into small groups. </a:t>
            </a:r>
          </a:p>
          <a:p>
            <a:pPr marL="0" indent="0">
              <a:buFontTx/>
              <a:buNone/>
            </a:pPr>
            <a:r>
              <a:rPr lang="en-GB" altLang="en-US" dirty="0"/>
              <a:t>- Hand out a scenario to each group. </a:t>
            </a:r>
          </a:p>
          <a:p>
            <a:pPr marL="0" indent="0">
              <a:buFontTx/>
              <a:buNone/>
            </a:pPr>
            <a:r>
              <a:rPr lang="en-GB" altLang="en-US" dirty="0"/>
              <a:t>- Ask pupils to answer the following questions: </a:t>
            </a:r>
          </a:p>
          <a:p>
            <a:pPr marL="0" indent="0">
              <a:buFontTx/>
              <a:buNone/>
            </a:pPr>
            <a:r>
              <a:rPr lang="en-GB" altLang="en-US" dirty="0"/>
              <a:t>Where would be the best setting to resolve this conflict? </a:t>
            </a:r>
          </a:p>
          <a:p>
            <a:pPr marL="0" indent="0">
              <a:buFontTx/>
              <a:buNone/>
            </a:pPr>
            <a:r>
              <a:rPr lang="en-GB" altLang="en-US" dirty="0"/>
              <a:t>When might be a good time to resolve this conflict? (Immediately or after having some time to think about it?) </a:t>
            </a:r>
          </a:p>
          <a:p>
            <a:pPr marL="0" indent="0">
              <a:buFontTx/>
              <a:buNone/>
            </a:pPr>
            <a:r>
              <a:rPr lang="en-GB" altLang="en-US" dirty="0"/>
              <a:t>How might you approach the conflict? (Pick a conflict management style) </a:t>
            </a:r>
          </a:p>
          <a:p>
            <a:pPr marL="0" indent="0">
              <a:buFontTx/>
              <a:buNone/>
            </a:pPr>
            <a:r>
              <a:rPr lang="en-GB" altLang="en-US" dirty="0"/>
              <a:t>How might you start the conversation. </a:t>
            </a:r>
          </a:p>
          <a:p>
            <a:pPr marL="0" indent="0">
              <a:buFontTx/>
              <a:buNone/>
            </a:pPr>
            <a:r>
              <a:rPr lang="en-GB" altLang="en-US" dirty="0"/>
              <a:t>- Give the groups roughly 5 minutes to discuss this.</a:t>
            </a:r>
          </a:p>
          <a:p>
            <a:pPr marL="0" indent="0">
              <a:buFontTx/>
              <a:buNone/>
            </a:pPr>
            <a:r>
              <a:rPr lang="en-GB" altLang="en-US" dirty="0"/>
              <a:t>-</a:t>
            </a:r>
            <a:r>
              <a:rPr lang="en-GB" altLang="en-US" dirty="0" err="1"/>
              <a:t>nAsk</a:t>
            </a:r>
            <a:r>
              <a:rPr lang="en-GB" altLang="en-US" dirty="0"/>
              <a:t> groups to feedback their answers to the class. </a:t>
            </a:r>
          </a:p>
          <a:p>
            <a:pPr marL="0" indent="0">
              <a:buFontTx/>
              <a:buNone/>
            </a:pPr>
            <a:endParaRPr lang="en-GB" altLang="en-US" dirty="0"/>
          </a:p>
          <a:p>
            <a:pPr marL="0" indent="0">
              <a:buFontTx/>
              <a:buNone/>
            </a:pPr>
            <a:r>
              <a:rPr lang="en-GB" altLang="en-US" dirty="0"/>
              <a:t>KEY POINTS </a:t>
            </a:r>
          </a:p>
          <a:p>
            <a:pPr marL="0" indent="0">
              <a:buFontTx/>
              <a:buNone/>
            </a:pPr>
            <a:r>
              <a:rPr lang="en-GB" altLang="en-US" dirty="0"/>
              <a:t>Sometimes it is useful to take time before approaching a conflict to think about how you are feeling and get into a calm state. </a:t>
            </a:r>
          </a:p>
          <a:p>
            <a:pPr marL="0" indent="0">
              <a:buFontTx/>
              <a:buNone/>
            </a:pPr>
            <a:r>
              <a:rPr lang="en-GB" altLang="en-US" dirty="0"/>
              <a:t>Other times it can be more important to address the situation straight away so that things don’t build up and become worse, especially if it is something that is really bothering you. </a:t>
            </a:r>
          </a:p>
          <a:p>
            <a:pPr marL="0" indent="0">
              <a:buFontTx/>
              <a:buNone/>
            </a:pPr>
            <a:r>
              <a:rPr lang="en-GB" altLang="en-US" dirty="0"/>
              <a:t>It can be easier to resolve conflict when both people feel comfortable, so choosing the right setting is important. Consider the privacy of the setting and if it is a neutral local location. </a:t>
            </a:r>
          </a:p>
          <a:p>
            <a:pPr marL="0" indent="0">
              <a:buFontTx/>
              <a:buNone/>
            </a:pP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25316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t>By not using blaming language, it encourage the other person to be empathetic and express their feelings and needs in return instead of becoming defensive. </a:t>
            </a: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28337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31812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a:t>There are three main communication styles: Passive, Assertive and Aggressive. Passive communication involves withdrawn body language, being tentative or apologetic and often results in your needs not being met. On the other hand, aggressive communication can often seem threatening and involve using disrespectful language. Aggressive communication can damage relationships as it does not use empathy.</a:t>
            </a:r>
          </a:p>
          <a:p>
            <a:pPr marL="171450" indent="-171450">
              <a:buFontTx/>
              <a:buChar char="-"/>
            </a:pPr>
            <a:r>
              <a:rPr lang="en-GB"/>
              <a:t> Assertive communication shows empathy and understanding of the other person’s point of view but ensures that your need is met. A good assertive statements includes acknowledgement of the other person’s emotions, and an explanation of your need or intention (e.g. I understand that ... but this has to happen because...).</a:t>
            </a: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2033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6931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Overall Lesson Aim: To increase understanding of conflict in relationships and learn communication and conflict resolution skills.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3281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Overall Lesson Aim: To increase understanding of conflict in relationships and learn communication and conflict resolution skills.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32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Please encourage pupils to give feedback if they have any.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141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GB" altLang="en-US"/>
              <a:t>Relationships are all the connections we make with the people around us. Some relationships mean more to us than others and they may change over time.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0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GB" altLang="en-US"/>
              <a:t>We experience conflict in all our relationships sometimes. It can be anything from a big argument to a slight difference of opinion. Conflict can be a positive thing if we approach it constructively and with empathy. </a:t>
            </a:r>
          </a:p>
          <a:p>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078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Conflict is often caused by misinformation, differences in values, or a need not being met. Understanding our needs and the needs of others can help resolve conflict. Sometimes conflict involves all of these things.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7700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dirty="0"/>
              <a:t>Hand out a piece of paper and some pens (this can be done individually or in small groups). </a:t>
            </a:r>
          </a:p>
          <a:p>
            <a:pPr marL="171450" indent="-171450">
              <a:buFontTx/>
              <a:buChar char="-"/>
            </a:pPr>
            <a:r>
              <a:rPr lang="en-GB" dirty="0"/>
              <a:t>Ask pupils to draw a line down the centre of the page and write the things that cause conflict in one setting (e.g. school) on one side and things that cause conflict in another setting (e.g. at home) on the other. </a:t>
            </a:r>
          </a:p>
          <a:p>
            <a:pPr marL="171450" indent="-171450">
              <a:buFontTx/>
              <a:buChar char="-"/>
            </a:pPr>
            <a:r>
              <a:rPr lang="en-GB" dirty="0"/>
              <a:t>Ask pupils to compare what they have written for the two settings and discuss if there are any differences/ themes. </a:t>
            </a:r>
          </a:p>
          <a:p>
            <a:pPr marL="171450" indent="-171450">
              <a:buFontTx/>
              <a:buChar char="-"/>
            </a:pPr>
            <a:r>
              <a:rPr lang="en-GB" dirty="0"/>
              <a:t>Optional: Discuss the difference between needs and wants. Ask pupils to write down the underlying needs or wants next to each cause of conflict. </a:t>
            </a:r>
          </a:p>
          <a:p>
            <a:pPr marL="171450" indent="-171450">
              <a:buFontTx/>
              <a:buChar char="-"/>
            </a:pPr>
            <a:endParaRPr lang="en-GB" dirty="0"/>
          </a:p>
          <a:p>
            <a:pPr marL="0" indent="0">
              <a:buFontTx/>
              <a:buNone/>
            </a:pPr>
            <a:r>
              <a:rPr lang="en-GB" dirty="0"/>
              <a:t>Example: If the cause of conflict is over what is for dinner, the WANT is to enjoy the food. If the conflict is over dinner not being provided, the NEED might be to be fed, or to feel cared for.</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8715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dirty="0"/>
              <a:t>Ask for two volunteers to take part in the </a:t>
            </a:r>
            <a:r>
              <a:rPr lang="en-GB" dirty="0" err="1"/>
              <a:t>armwrestle</a:t>
            </a:r>
            <a:r>
              <a:rPr lang="en-GB" dirty="0"/>
              <a:t> (you can repeat this a few times with different volunteers or you can get the whole class to do it in pairs) </a:t>
            </a:r>
          </a:p>
          <a:p>
            <a:pPr marL="171450" indent="-171450">
              <a:buFontTx/>
              <a:buChar char="-"/>
            </a:pPr>
            <a:r>
              <a:rPr lang="en-GB" dirty="0"/>
              <a:t>Explain that hypothetically, they will get £1 for every time the back of the other person’s hand touches the desk. </a:t>
            </a:r>
          </a:p>
          <a:p>
            <a:pPr marL="171450" indent="-171450">
              <a:buFontTx/>
              <a:buChar char="-"/>
            </a:pPr>
            <a:r>
              <a:rPr lang="en-GB" dirty="0"/>
              <a:t>Start the </a:t>
            </a:r>
            <a:r>
              <a:rPr lang="en-GB" dirty="0" err="1"/>
              <a:t>armwrestle</a:t>
            </a:r>
            <a:r>
              <a:rPr lang="en-GB" dirty="0"/>
              <a:t> but do not tell pupils how to position their hands. Run this for a few minutes. </a:t>
            </a:r>
          </a:p>
          <a:p>
            <a:pPr marL="171450" indent="-171450">
              <a:buFontTx/>
              <a:buChar char="-"/>
            </a:pPr>
            <a:r>
              <a:rPr lang="en-GB" dirty="0"/>
              <a:t>Observe how they approach the </a:t>
            </a:r>
            <a:r>
              <a:rPr lang="en-GB" dirty="0" err="1"/>
              <a:t>armwrestle</a:t>
            </a:r>
            <a:r>
              <a:rPr lang="en-GB" dirty="0"/>
              <a:t>, do they compete, give up, or come up with a system?</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4880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a:t>Avoiding: </a:t>
            </a:r>
            <a:r>
              <a:rPr lang="en-GB"/>
              <a:t>If you refused to take part in the </a:t>
            </a:r>
            <a:r>
              <a:rPr lang="en-GB" err="1"/>
              <a:t>armwrestle</a:t>
            </a:r>
            <a:r>
              <a:rPr lang="en-GB"/>
              <a:t>. This could be because you were worried about getting hurt or don’t like competing. In this situation no one gets any money. </a:t>
            </a:r>
          </a:p>
          <a:p>
            <a:r>
              <a:rPr lang="en-GB" b="1"/>
              <a:t>Accommodating: </a:t>
            </a:r>
            <a:r>
              <a:rPr lang="en-GB"/>
              <a:t>You let the other person win because you know they need the money more. </a:t>
            </a:r>
          </a:p>
          <a:p>
            <a:r>
              <a:rPr lang="en-GB" b="1"/>
              <a:t>Competing: </a:t>
            </a:r>
            <a:r>
              <a:rPr lang="en-GB"/>
              <a:t>You both try to win to get the money. Usually you both end up with little money. </a:t>
            </a:r>
          </a:p>
          <a:p>
            <a:r>
              <a:rPr lang="en-GB" b="1"/>
              <a:t>Compromising</a:t>
            </a:r>
            <a:r>
              <a:rPr lang="en-GB"/>
              <a:t>: You decided to take it in turns. You both get the same amount and more than you would if you were competing. </a:t>
            </a:r>
          </a:p>
          <a:p>
            <a:r>
              <a:rPr lang="en-GB" b="1"/>
              <a:t>Collaborate: </a:t>
            </a:r>
            <a:r>
              <a:rPr lang="en-GB"/>
              <a:t>You come up with a new way of doing it to get as much money as possible. If you both straighten your arms flat on the desk you can touch the back of your hands much faster than if your elbows are on the desk. </a:t>
            </a: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9609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a:t>Discuss the pros and cons of each approach and come up with a time they might need to use each approach. </a:t>
            </a:r>
          </a:p>
          <a:p>
            <a:endParaRPr lang="en-GB" b="1"/>
          </a:p>
          <a:p>
            <a:endParaRPr lang="en-GB" b="1"/>
          </a:p>
          <a:p>
            <a:r>
              <a:rPr lang="en-GB" b="1"/>
              <a:t>Avoiding: </a:t>
            </a:r>
            <a:r>
              <a:rPr lang="en-GB"/>
              <a:t>Useful when you might be in physical danger, such as conflict with a stranger. Less useful when the conflict needs to be resolved as avoiding it can lead to further conflict in the future. </a:t>
            </a:r>
          </a:p>
          <a:p>
            <a:r>
              <a:rPr lang="en-GB" b="1"/>
              <a:t>Accommodating: </a:t>
            </a:r>
            <a:r>
              <a:rPr lang="en-GB"/>
              <a:t>Useful when the other person’s needs are greater and you care about them a lot (such as allowing a baby sister to win a game). Less useful when it is something that is really important to you and your need is greater. </a:t>
            </a:r>
          </a:p>
          <a:p>
            <a:r>
              <a:rPr lang="en-GB" b="1"/>
              <a:t>Competing</a:t>
            </a:r>
            <a:r>
              <a:rPr lang="en-GB"/>
              <a:t>: Useful when your need is high, such as a job interview. Less helpful when the relationship is important to you and could damaged. </a:t>
            </a:r>
          </a:p>
          <a:p>
            <a:r>
              <a:rPr lang="en-GB" b="1"/>
              <a:t>Compromising: </a:t>
            </a:r>
            <a:r>
              <a:rPr lang="en-GB"/>
              <a:t>Helpful when you both have equal needs but want different things. Less helpful if a specific decision needs to be made. When you compromise nobody’s needs are fully met. </a:t>
            </a:r>
          </a:p>
          <a:p>
            <a:r>
              <a:rPr lang="en-GB" b="1"/>
              <a:t>Collaborating: </a:t>
            </a:r>
            <a:r>
              <a:rPr lang="en-GB"/>
              <a:t>Helpful when you have different ideas that you both can learn from. Unhelpful if a decision needs to be made quickly or there are only set options to choose from</a:t>
            </a: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088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CECF7B7-AF04-4E24-97D3-438A2858BD05}" type="datetimeFigureOut">
              <a:rPr lang="en-GB">
                <a:solidFill>
                  <a:prstClr val="black">
                    <a:tint val="75000"/>
                  </a:prstClr>
                </a:solidFill>
              </a:rPr>
              <a:pPr>
                <a:defRPr/>
              </a:pPr>
              <a:t>27/08/2024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5464FF-674E-4483-B48A-FBC3B971C123}" type="slidenum">
              <a:rPr lang="en-GB" altLang="en-US"/>
              <a:pPr>
                <a:defRPr/>
              </a:pPr>
              <a:t>‹#›</a:t>
            </a:fld>
            <a:endParaRPr lang="en-GB" altLang="en-US"/>
          </a:p>
        </p:txBody>
      </p:sp>
    </p:spTree>
    <p:extLst>
      <p:ext uri="{BB962C8B-B14F-4D97-AF65-F5344CB8AC3E}">
        <p14:creationId xmlns:p14="http://schemas.microsoft.com/office/powerpoint/2010/main" val="3513584167"/>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D1D7A23-8BEA-4B2F-BB7B-DBE303D1B660}" type="datetimeFigureOut">
              <a:rPr lang="en-GB">
                <a:solidFill>
                  <a:prstClr val="black">
                    <a:tint val="75000"/>
                  </a:prstClr>
                </a:solidFill>
              </a:rPr>
              <a:pPr>
                <a:defRPr/>
              </a:pPr>
              <a:t>27/08/2024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CAD0D3-EADE-43F2-AACB-4ACEF37AD762}" type="slidenum">
              <a:rPr lang="en-GB" altLang="en-US"/>
              <a:pPr>
                <a:defRPr/>
              </a:pPr>
              <a:t>‹#›</a:t>
            </a:fld>
            <a:endParaRPr lang="en-GB" altLang="en-US"/>
          </a:p>
        </p:txBody>
      </p:sp>
    </p:spTree>
    <p:extLst>
      <p:ext uri="{BB962C8B-B14F-4D97-AF65-F5344CB8AC3E}">
        <p14:creationId xmlns:p14="http://schemas.microsoft.com/office/powerpoint/2010/main" val="2644469962"/>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A2CC391-AC0C-4BE5-84F0-C8881CB81FCB}" type="datetimeFigureOut">
              <a:rPr lang="en-GB">
                <a:solidFill>
                  <a:prstClr val="black">
                    <a:tint val="75000"/>
                  </a:prstClr>
                </a:solidFill>
              </a:rPr>
              <a:pPr>
                <a:defRPr/>
              </a:pPr>
              <a:t>27/08/2024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D79E10-BF30-4E48-AFA5-F0D22DAEBE76}" type="slidenum">
              <a:rPr lang="en-GB" altLang="en-US"/>
              <a:pPr>
                <a:defRPr/>
              </a:pPr>
              <a:t>‹#›</a:t>
            </a:fld>
            <a:endParaRPr lang="en-GB" altLang="en-US"/>
          </a:p>
        </p:txBody>
      </p:sp>
    </p:spTree>
    <p:extLst>
      <p:ext uri="{BB962C8B-B14F-4D97-AF65-F5344CB8AC3E}">
        <p14:creationId xmlns:p14="http://schemas.microsoft.com/office/powerpoint/2010/main" val="273949319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F45C29C-B1D4-45A6-8097-ADCF65297895}" type="datetimeFigureOut">
              <a:rPr lang="en-GB">
                <a:solidFill>
                  <a:prstClr val="black">
                    <a:tint val="75000"/>
                  </a:prstClr>
                </a:solidFill>
              </a:rPr>
              <a:pPr>
                <a:defRPr/>
              </a:pPr>
              <a:t>27/08/2024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C8BCAF-6B4D-4B81-BF9F-B7BDE0409E33}" type="slidenum">
              <a:rPr lang="en-GB" altLang="en-US"/>
              <a:pPr>
                <a:defRPr/>
              </a:pPr>
              <a:t>‹#›</a:t>
            </a:fld>
            <a:endParaRPr lang="en-GB" altLang="en-US"/>
          </a:p>
        </p:txBody>
      </p:sp>
    </p:spTree>
    <p:extLst>
      <p:ext uri="{BB962C8B-B14F-4D97-AF65-F5344CB8AC3E}">
        <p14:creationId xmlns:p14="http://schemas.microsoft.com/office/powerpoint/2010/main" val="3788749709"/>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ECB26EB-539D-45AF-8444-2A0C8AC99E17}" type="datetimeFigureOut">
              <a:rPr lang="en-GB">
                <a:solidFill>
                  <a:prstClr val="black">
                    <a:tint val="75000"/>
                  </a:prstClr>
                </a:solidFill>
              </a:rPr>
              <a:pPr>
                <a:defRPr/>
              </a:pPr>
              <a:t>27/08/2024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77DAD-C70F-4C43-9CBD-EDFCDE180787}" type="slidenum">
              <a:rPr lang="en-GB" altLang="en-US"/>
              <a:pPr>
                <a:defRPr/>
              </a:pPr>
              <a:t>‹#›</a:t>
            </a:fld>
            <a:endParaRPr lang="en-GB" altLang="en-US"/>
          </a:p>
        </p:txBody>
      </p:sp>
    </p:spTree>
    <p:extLst>
      <p:ext uri="{BB962C8B-B14F-4D97-AF65-F5344CB8AC3E}">
        <p14:creationId xmlns:p14="http://schemas.microsoft.com/office/powerpoint/2010/main" val="564227409"/>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A4D4486-56FD-460D-830A-83EF4528257C}" type="datetimeFigureOut">
              <a:rPr lang="en-GB">
                <a:solidFill>
                  <a:prstClr val="black">
                    <a:tint val="75000"/>
                  </a:prstClr>
                </a:solidFill>
              </a:rPr>
              <a:pPr>
                <a:defRPr/>
              </a:pPr>
              <a:t>27/08/2024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7DCFB2-7012-4524-99D9-871F28329F52}" type="slidenum">
              <a:rPr lang="en-GB" altLang="en-US"/>
              <a:pPr>
                <a:defRPr/>
              </a:pPr>
              <a:t>‹#›</a:t>
            </a:fld>
            <a:endParaRPr lang="en-GB" altLang="en-US"/>
          </a:p>
        </p:txBody>
      </p:sp>
    </p:spTree>
    <p:extLst>
      <p:ext uri="{BB962C8B-B14F-4D97-AF65-F5344CB8AC3E}">
        <p14:creationId xmlns:p14="http://schemas.microsoft.com/office/powerpoint/2010/main" val="3443341266"/>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D95541B-F55D-4D92-94EC-3815BF340493}" type="datetimeFigureOut">
              <a:rPr lang="en-GB">
                <a:solidFill>
                  <a:prstClr val="black">
                    <a:tint val="75000"/>
                  </a:prstClr>
                </a:solidFill>
              </a:rPr>
              <a:pPr>
                <a:defRPr/>
              </a:pPr>
              <a:t>27/08/2024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4D82A0-2673-479E-8879-3083D69D9A74}" type="slidenum">
              <a:rPr lang="en-GB" altLang="en-US"/>
              <a:pPr>
                <a:defRPr/>
              </a:pPr>
              <a:t>‹#›</a:t>
            </a:fld>
            <a:endParaRPr lang="en-GB" altLang="en-US"/>
          </a:p>
        </p:txBody>
      </p:sp>
    </p:spTree>
    <p:extLst>
      <p:ext uri="{BB962C8B-B14F-4D97-AF65-F5344CB8AC3E}">
        <p14:creationId xmlns:p14="http://schemas.microsoft.com/office/powerpoint/2010/main" val="425948507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D8204B-2E0F-42EC-937A-A085D031678D}" type="datetimeFigureOut">
              <a:rPr lang="en-GB">
                <a:solidFill>
                  <a:prstClr val="black">
                    <a:tint val="75000"/>
                  </a:prstClr>
                </a:solidFill>
              </a:rPr>
              <a:pPr>
                <a:defRPr/>
              </a:pPr>
              <a:t>27/08/2024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E52E89C-BED1-45FA-9A72-C40562FCE5AD}" type="slidenum">
              <a:rPr lang="en-GB" altLang="en-US"/>
              <a:pPr>
                <a:defRPr/>
              </a:pPr>
              <a:t>‹#›</a:t>
            </a:fld>
            <a:endParaRPr lang="en-GB" altLang="en-US"/>
          </a:p>
        </p:txBody>
      </p:sp>
    </p:spTree>
    <p:extLst>
      <p:ext uri="{BB962C8B-B14F-4D97-AF65-F5344CB8AC3E}">
        <p14:creationId xmlns:p14="http://schemas.microsoft.com/office/powerpoint/2010/main" val="1668221447"/>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4F2142-2A64-4513-A035-54C9C9A181C0}" type="datetimeFigureOut">
              <a:rPr lang="en-GB">
                <a:solidFill>
                  <a:prstClr val="black">
                    <a:tint val="75000"/>
                  </a:prstClr>
                </a:solidFill>
              </a:rPr>
              <a:pPr>
                <a:defRPr/>
              </a:pPr>
              <a:t>27/08/2024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DEB5B74-A5DE-41BB-974F-68AF87F98FD5}" type="slidenum">
              <a:rPr lang="en-GB" altLang="en-US"/>
              <a:pPr>
                <a:defRPr/>
              </a:pPr>
              <a:t>‹#›</a:t>
            </a:fld>
            <a:endParaRPr lang="en-GB" altLang="en-US"/>
          </a:p>
        </p:txBody>
      </p:sp>
    </p:spTree>
    <p:extLst>
      <p:ext uri="{BB962C8B-B14F-4D97-AF65-F5344CB8AC3E}">
        <p14:creationId xmlns:p14="http://schemas.microsoft.com/office/powerpoint/2010/main" val="383729525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8C9607-4DA4-424D-B7CE-1DF347AFED3C}" type="datetimeFigureOut">
              <a:rPr lang="en-GB">
                <a:solidFill>
                  <a:prstClr val="black">
                    <a:tint val="75000"/>
                  </a:prstClr>
                </a:solidFill>
              </a:rPr>
              <a:pPr>
                <a:defRPr/>
              </a:pPr>
              <a:t>27/08/2024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C798FB-2F32-453D-A3B5-C7C5A6F0DD01}" type="slidenum">
              <a:rPr lang="en-GB" altLang="en-US"/>
              <a:pPr>
                <a:defRPr/>
              </a:pPr>
              <a:t>‹#›</a:t>
            </a:fld>
            <a:endParaRPr lang="en-GB" altLang="en-US"/>
          </a:p>
        </p:txBody>
      </p:sp>
    </p:spTree>
    <p:extLst>
      <p:ext uri="{BB962C8B-B14F-4D97-AF65-F5344CB8AC3E}">
        <p14:creationId xmlns:p14="http://schemas.microsoft.com/office/powerpoint/2010/main" val="1094684436"/>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423559-0665-4CAC-B82E-75818B51AC0D}" type="datetimeFigureOut">
              <a:rPr lang="en-GB">
                <a:solidFill>
                  <a:prstClr val="black">
                    <a:tint val="75000"/>
                  </a:prstClr>
                </a:solidFill>
              </a:rPr>
              <a:pPr>
                <a:defRPr/>
              </a:pPr>
              <a:t>27/08/2024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CBE256-9C23-4632-B587-33EEBE6C8A54}" type="slidenum">
              <a:rPr lang="en-GB" altLang="en-US"/>
              <a:pPr>
                <a:defRPr/>
              </a:pPr>
              <a:t>‹#›</a:t>
            </a:fld>
            <a:endParaRPr lang="en-GB" altLang="en-US"/>
          </a:p>
        </p:txBody>
      </p:sp>
    </p:spTree>
    <p:extLst>
      <p:ext uri="{BB962C8B-B14F-4D97-AF65-F5344CB8AC3E}">
        <p14:creationId xmlns:p14="http://schemas.microsoft.com/office/powerpoint/2010/main" val="343933635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E9E6192-2DCE-4E40-B416-F2E80F6A1C17}" type="datetimeFigureOut">
              <a:rPr lang="en-GB">
                <a:solidFill>
                  <a:prstClr val="black">
                    <a:tint val="75000"/>
                  </a:prstClr>
                </a:solidFill>
              </a:rPr>
              <a:pPr>
                <a:defRPr/>
              </a:pPr>
              <a:t>27/08/2024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996ACEF-4059-4A7E-8ED5-7A0BFDAB188D}" type="slidenum">
              <a:rPr lang="en-GB" altLang="en-US"/>
              <a:pPr fontAlgn="base">
                <a:spcBef>
                  <a:spcPct val="0"/>
                </a:spcBef>
                <a:spcAft>
                  <a:spcPct val="0"/>
                </a:spcAft>
                <a:defRPr/>
              </a:pPr>
              <a:t>‹#›</a:t>
            </a:fld>
            <a:endParaRPr lang="en-GB" altLang="en-US"/>
          </a:p>
        </p:txBody>
      </p:sp>
    </p:spTree>
    <p:extLst>
      <p:ext uri="{BB962C8B-B14F-4D97-AF65-F5344CB8AC3E}">
        <p14:creationId xmlns:p14="http://schemas.microsoft.com/office/powerpoint/2010/main" val="2029744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11" Type="http://schemas.microsoft.com/office/2007/relationships/hdphoto" Target="../media/hdphoto9.wdp"/><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3.png"/><Relationship Id="rId9"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A drawing of a man and a young person connected by string. The string forms the word hello between them to represent communication. ">
            <a:extLst>
              <a:ext uri="{FF2B5EF4-FFF2-40B4-BE49-F238E27FC236}">
                <a16:creationId xmlns:a16="http://schemas.microsoft.com/office/drawing/2014/main" id="{A50DCF04-6D94-41CE-A766-D10A998F7749}"/>
              </a:ext>
            </a:extLst>
          </p:cNvPr>
          <p:cNvGrpSpPr/>
          <p:nvPr/>
        </p:nvGrpSpPr>
        <p:grpSpPr>
          <a:xfrm>
            <a:off x="-28301" y="3263899"/>
            <a:ext cx="12220301" cy="3594101"/>
            <a:chOff x="-28301" y="3263899"/>
            <a:chExt cx="12220301" cy="3594101"/>
          </a:xfrm>
        </p:grpSpPr>
        <p:pic>
          <p:nvPicPr>
            <p:cNvPr id="3" name="Picture 2">
              <a:extLst>
                <a:ext uri="{FF2B5EF4-FFF2-40B4-BE49-F238E27FC236}">
                  <a16:creationId xmlns:a16="http://schemas.microsoft.com/office/drawing/2014/main" id="{603412C7-0FF1-4615-840C-C403DEF2F9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39433" y="3263899"/>
              <a:ext cx="10652567" cy="3594101"/>
            </a:xfrm>
            <a:prstGeom prst="rect">
              <a:avLst/>
            </a:prstGeom>
          </p:spPr>
        </p:pic>
        <p:sp>
          <p:nvSpPr>
            <p:cNvPr id="2" name="Rectangle 1">
              <a:extLst>
                <a:ext uri="{FF2B5EF4-FFF2-40B4-BE49-F238E27FC236}">
                  <a16:creationId xmlns:a16="http://schemas.microsoft.com/office/drawing/2014/main" id="{D9F74047-5216-4873-A2F4-3F2F2CA6DC94}"/>
                </a:ext>
              </a:extLst>
            </p:cNvPr>
            <p:cNvSpPr/>
            <p:nvPr/>
          </p:nvSpPr>
          <p:spPr>
            <a:xfrm>
              <a:off x="-28301" y="3264061"/>
              <a:ext cx="1610157" cy="3593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43"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 y="27878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a:ln>
                <a:noFill/>
              </a:ln>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r>
              <a:rPr kumimoji="0" lang="en-GB" altLang="en-US" sz="1000" b="0" i="0" u="none" strike="noStrike" kern="1200" cap="none" spc="0" normalizeH="0" baseline="0" noProof="0">
                <a:ln>
                  <a:noFill/>
                </a:ln>
                <a:solidFill>
                  <a:prstClr val="white"/>
                </a:solidFill>
                <a:effectLst/>
                <a:uLnTx/>
                <a:uFillTx/>
                <a:latin typeface="Verdana" panose="020B0604030504040204" pitchFamily="34" charset="0"/>
                <a:ea typeface="+mn-ea"/>
                <a:cs typeface="+mn-cs"/>
              </a:rPr>
              <a:t>.</a:t>
            </a:r>
            <a:endParaRPr kumimoji="0" lang="en-GB" altLang="en-US" sz="1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5"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689329" y="1481675"/>
            <a:ext cx="108133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a:ln>
                  <a:noFill/>
                </a:ln>
                <a:effectLst/>
                <a:uLnTx/>
                <a:uFillTx/>
                <a:latin typeface="Verdana" panose="020B0604030504040204" pitchFamily="34" charset="0"/>
                <a:ea typeface="+mn-ea"/>
                <a:cs typeface="+mn-cs"/>
              </a:rPr>
              <a:t>Session 4:</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a:latin typeface="Verdana" panose="020B0604030504040204" pitchFamily="34" charset="0"/>
              </a:rPr>
              <a:t>Our Relationships</a:t>
            </a:r>
            <a:endParaRPr kumimoji="0" lang="en-GB" altLang="en-US" sz="4000" b="1" i="0" u="none" strike="noStrike" kern="1200" cap="none" spc="0" normalizeH="0" baseline="0" noProof="0">
              <a:ln>
                <a:noFill/>
              </a:ln>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6796463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E2CE2E6-8C97-4D42-A59E-BE40BEF4790D}"/>
              </a:ext>
            </a:extLst>
          </p:cNvPr>
          <p:cNvSpPr>
            <a:spLocks noChangeArrowheads="1"/>
          </p:cNvSpPr>
          <p:nvPr/>
        </p:nvSpPr>
        <p:spPr bwMode="auto">
          <a:xfrm>
            <a:off x="409183" y="114487"/>
            <a:ext cx="113736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a:ln>
                  <a:noFill/>
                </a:ln>
                <a:solidFill>
                  <a:srgbClr val="3BB2B3"/>
                </a:solidFill>
                <a:effectLst/>
                <a:uLnTx/>
                <a:uFillTx/>
                <a:latin typeface="Verdana" panose="020B0604030504040204" pitchFamily="34" charset="0"/>
                <a:ea typeface="+mn-ea"/>
                <a:cs typeface="+mn-cs"/>
              </a:rPr>
              <a:t>Tips for Resolving Conflict </a:t>
            </a:r>
          </a:p>
        </p:txBody>
      </p:sp>
      <p:pic>
        <p:nvPicPr>
          <p:cNvPr id="3" name="Picture 2">
            <a:extLst>
              <a:ext uri="{FF2B5EF4-FFF2-40B4-BE49-F238E27FC236}">
                <a16:creationId xmlns:a16="http://schemas.microsoft.com/office/drawing/2014/main" id="{A31E4F1D-DF1A-4C55-B11A-DBA6E3E124E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5249" b="100000" l="5033" r="99477">
                        <a14:foregroundMark x1="15098" y1="16160" x2="7908" y2="21133"/>
                        <a14:foregroundMark x1="7908" y1="21133" x2="8431" y2="38122"/>
                        <a14:foregroundMark x1="8431" y1="38122" x2="12157" y2="37431"/>
                        <a14:foregroundMark x1="2222" y1="12569" x2="3595" y2="36326"/>
                        <a14:foregroundMark x1="3595" y1="36326" x2="11634" y2="45994"/>
                        <a14:foregroundMark x1="11634" y1="45994" x2="16993" y2="36326"/>
                        <a14:foregroundMark x1="16993" y1="36326" x2="15817" y2="7320"/>
                        <a14:foregroundMark x1="15817" y1="7320" x2="7451" y2="6215"/>
                        <a14:foregroundMark x1="7451" y1="6215" x2="5033" y2="9392"/>
                        <a14:foregroundMark x1="16732" y1="9807" x2="19085" y2="40608"/>
                        <a14:foregroundMark x1="25359" y1="18232" x2="36928" y2="42680"/>
                        <a14:foregroundMark x1="37582" y1="18923" x2="23399" y2="44475"/>
                        <a14:foregroundMark x1="23399" y1="44475" x2="23399" y2="44475"/>
                        <a14:foregroundMark x1="23856" y1="7320" x2="38431" y2="8978"/>
                        <a14:foregroundMark x1="41176" y1="20994" x2="42484" y2="26796"/>
                        <a14:foregroundMark x1="38431" y1="8978" x2="39804" y2="15055"/>
                        <a14:foregroundMark x1="40196" y1="29696" x2="29412" y2="43232"/>
                        <a14:foregroundMark x1="42484" y1="26796" x2="40719" y2="29006"/>
                        <a14:foregroundMark x1="29412" y1="43232" x2="24248" y2="27762"/>
                        <a14:foregroundMark x1="24248" y1="27762" x2="24510" y2="18923"/>
                        <a14:foregroundMark x1="48170" y1="8011" x2="45556" y2="27624"/>
                        <a14:foregroundMark x1="45556" y1="27624" x2="51634" y2="45442"/>
                        <a14:foregroundMark x1="51634" y1="45442" x2="54052" y2="29558"/>
                        <a14:foregroundMark x1="54052" y1="29558" x2="50327" y2="23481"/>
                        <a14:foregroundMark x1="72680" y1="10497" x2="70850" y2="22790"/>
                        <a14:foregroundMark x1="81830" y1="27624" x2="85033" y2="29006"/>
                        <a14:foregroundMark x1="70850" y1="22790" x2="79020" y2="26381"/>
                        <a14:foregroundMark x1="79085" y1="27348" x2="68105" y2="24171"/>
                        <a14:foregroundMark x1="85033" y1="29006" x2="81830" y2="28039"/>
                        <a14:foregroundMark x1="68105" y1="24171" x2="76863" y2="41851"/>
                        <a14:foregroundMark x1="81961" y1="38950" x2="88758" y2="35083"/>
                        <a14:foregroundMark x1="76863" y1="41851" x2="79216" y2="40470"/>
                        <a14:foregroundMark x1="88758" y1="35083" x2="92418" y2="13950"/>
                        <a14:foregroundMark x1="92418" y1="13950" x2="90850" y2="10497"/>
                        <a14:foregroundMark x1="39804" y1="82182" x2="26536" y2="84530"/>
                        <a14:foregroundMark x1="60523" y1="78591" x2="42549" y2="81768"/>
                        <a14:foregroundMark x1="61438" y1="78453" x2="61176" y2="78591"/>
                        <a14:foregroundMark x1="79477" y1="75414" x2="61503" y2="78453"/>
                        <a14:foregroundMark x1="95163" y1="72652" x2="82288" y2="74862"/>
                        <a14:foregroundMark x1="20980" y1="79144" x2="17386" y2="75552"/>
                        <a14:foregroundMark x1="26536" y1="84530" x2="21765" y2="79834"/>
                        <a14:foregroundMark x1="17386" y1="75552" x2="9150" y2="76796"/>
                        <a14:foregroundMark x1="9150" y1="76796" x2="7190" y2="75829"/>
                        <a14:foregroundMark x1="91176" y1="62569" x2="95163" y2="77072"/>
                        <a14:foregroundMark x1="95163" y1="77072" x2="95163" y2="77901"/>
                        <a14:foregroundMark x1="93660" y1="55939" x2="97908" y2="73619"/>
                        <a14:foregroundMark x1="97908" y1="73619" x2="99477" y2="92265"/>
                        <a14:foregroundMark x1="99477" y1="92265" x2="99477" y2="92265"/>
                        <a14:foregroundMark x1="93333" y1="61602" x2="84575" y2="60497"/>
                        <a14:foregroundMark x1="77451" y1="94751" x2="63987" y2="94751"/>
                        <a14:foregroundMark x1="21634" y1="66989" x2="30392" y2="69751"/>
                        <a14:foregroundMark x1="8497" y1="62983" x2="20850" y2="66851"/>
                        <a14:foregroundMark x1="82484" y1="66298" x2="87190" y2="66022"/>
                        <a14:foregroundMark x1="62680" y1="67680" x2="79673" y2="66575"/>
                        <a14:foregroundMark x1="42549" y1="68923" x2="59869" y2="67818"/>
                        <a14:foregroundMark x1="30392" y1="69751" x2="39739" y2="69199"/>
                        <a14:foregroundMark x1="39739" y1="70580" x2="28170" y2="73481"/>
                        <a14:foregroundMark x1="59869" y1="65608" x2="42549" y2="69890"/>
                        <a14:foregroundMark x1="71830" y1="62569" x2="62614" y2="64917"/>
                        <a14:foregroundMark x1="28170" y1="73481" x2="27647" y2="73066"/>
                        <a14:foregroundMark x1="20000" y1="59392" x2="11634" y2="58425"/>
                        <a14:foregroundMark x1="39739" y1="61878" x2="22810" y2="59807"/>
                        <a14:foregroundMark x1="59804" y1="64227" x2="42484" y2="62155"/>
                        <a14:foregroundMark x1="63072" y1="64641" x2="62614" y2="64641"/>
                        <a14:foregroundMark x1="5359" y1="59116" x2="5163" y2="71961"/>
                        <a14:foregroundMark x1="5163" y1="71961" x2="13268" y2="90608"/>
                        <a14:foregroundMark x1="13268" y1="90608" x2="19739" y2="93094"/>
                        <a14:foregroundMark x1="59935" y1="61326" x2="60065" y2="72790"/>
                        <a14:foregroundMark x1="60065" y1="72790" x2="60065" y2="72790"/>
                        <a14:foregroundMark x1="61699" y1="74033" x2="61699" y2="63122"/>
                        <a14:foregroundMark x1="59477" y1="70166" x2="60523" y2="80387"/>
                        <a14:foregroundMark x1="62288" y1="73619" x2="61699" y2="63536"/>
                        <a14:foregroundMark x1="61176" y1="69751" x2="61373" y2="63812"/>
                        <a14:foregroundMark x1="60980" y1="75000" x2="61111" y2="71133"/>
                        <a14:backgroundMark x1="21569" y1="95442" x2="21373" y2="92680"/>
                        <a14:backgroundMark x1="21569" y1="93370" x2="21569" y2="89503"/>
                        <a14:backgroundMark x1="21373" y1="95856" x2="23529" y2="94751"/>
                        <a14:backgroundMark x1="20392" y1="94751" x2="20261" y2="96547"/>
                        <a14:backgroundMark x1="21503" y1="90470" x2="21176" y2="60912"/>
                        <a14:backgroundMark x1="21176" y1="60912" x2="21503" y2="54558"/>
                        <a14:backgroundMark x1="21503" y1="56906" x2="21307" y2="62569"/>
                        <a14:backgroundMark x1="21176" y1="93370" x2="20850" y2="93370"/>
                        <a14:backgroundMark x1="21176" y1="93923" x2="20000" y2="92127"/>
                        <a14:backgroundMark x1="21438" y1="93646" x2="19804" y2="93370"/>
                        <a14:backgroundMark x1="20719" y1="95166" x2="19542" y2="92680"/>
                        <a14:backgroundMark x1="23464" y1="94613" x2="35817" y2="99171"/>
                        <a14:backgroundMark x1="35817" y1="99171" x2="40261" y2="98757"/>
                        <a14:backgroundMark x1="43072" y1="99309" x2="49804" y2="99033"/>
                        <a14:backgroundMark x1="49804" y1="99033" x2="49869" y2="98481"/>
                        <a14:backgroundMark x1="61699" y1="95166" x2="63791" y2="97790"/>
                        <a14:backgroundMark x1="60784" y1="93232" x2="62941" y2="97514"/>
                        <a14:backgroundMark x1="61111" y1="86602" x2="60915" y2="80249"/>
                        <a14:backgroundMark x1="61373" y1="73066" x2="61373" y2="72790"/>
                        <a14:backgroundMark x1="61111" y1="59116" x2="61242" y2="64779"/>
                        <a14:backgroundMark x1="81242" y1="59945" x2="80588" y2="87017"/>
                        <a14:backgroundMark x1="80327" y1="14365" x2="80588" y2="41851"/>
                        <a14:backgroundMark x1="41111" y1="59669" x2="41176" y2="89227"/>
                        <a14:backgroundMark x1="60915" y1="79420" x2="60654" y2="66436"/>
                        <a14:backgroundMark x1="61111" y1="76243" x2="61111" y2="62845"/>
                        <a14:backgroundMark x1="40392" y1="30801" x2="40131" y2="18508"/>
                        <a14:backgroundMark x1="40131" y1="18508" x2="40261" y2="17818"/>
                        <a14:backgroundMark x1="40392" y1="15055" x2="40523" y2="20994"/>
                      </a14:backgroundRemoval>
                    </a14:imgEffect>
                  </a14:imgLayer>
                </a14:imgProps>
              </a:ext>
              <a:ext uri="{28A0092B-C50C-407E-A947-70E740481C1C}">
                <a14:useLocalDpi xmlns:a14="http://schemas.microsoft.com/office/drawing/2010/main"/>
              </a:ext>
            </a:extLst>
          </a:blip>
          <a:srcRect/>
          <a:stretch/>
        </p:blipFill>
        <p:spPr>
          <a:xfrm>
            <a:off x="1705947" y="1464404"/>
            <a:ext cx="8780106" cy="4154987"/>
          </a:xfrm>
          <a:prstGeom prst="rect">
            <a:avLst/>
          </a:prstGeom>
        </p:spPr>
      </p:pic>
      <p:sp>
        <p:nvSpPr>
          <p:cNvPr id="2" name="Rectangle 1">
            <a:extLst>
              <a:ext uri="{FF2B5EF4-FFF2-40B4-BE49-F238E27FC236}">
                <a16:creationId xmlns:a16="http://schemas.microsoft.com/office/drawing/2014/main" id="{F58D38DA-26C6-C529-485E-6EA1DE497BFD}"/>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749418"/>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F095271-6A9E-4A23-A7C3-0F19618C6E27}"/>
              </a:ext>
            </a:extLst>
          </p:cNvPr>
          <p:cNvSpPr>
            <a:spLocks noChangeArrowheads="1"/>
          </p:cNvSpPr>
          <p:nvPr/>
        </p:nvSpPr>
        <p:spPr bwMode="auto">
          <a:xfrm>
            <a:off x="968828" y="356328"/>
            <a:ext cx="107306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a:ln>
                  <a:noFill/>
                </a:ln>
                <a:solidFill>
                  <a:srgbClr val="3BB2B3"/>
                </a:solidFill>
                <a:effectLst/>
                <a:uLnTx/>
                <a:uFillTx/>
                <a:latin typeface="Verdana" panose="020B0604030504040204" pitchFamily="34" charset="0"/>
                <a:ea typeface="+mn-ea"/>
                <a:cs typeface="+mn-cs"/>
              </a:rPr>
              <a:t>Communication: Listening </a:t>
            </a:r>
          </a:p>
        </p:txBody>
      </p:sp>
      <p:pic>
        <p:nvPicPr>
          <p:cNvPr id="6" name="Picture 5">
            <a:extLst>
              <a:ext uri="{FF2B5EF4-FFF2-40B4-BE49-F238E27FC236}">
                <a16:creationId xmlns:a16="http://schemas.microsoft.com/office/drawing/2014/main" id="{BF83B5DF-5704-476C-992A-1B7CDEFDCBB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995" b="89683" l="371" r="97177">
                        <a14:foregroundMark x1="371" y1="7407" x2="92868" y2="25926"/>
                        <a14:foregroundMark x1="92868" y1="25926" x2="93016" y2="25926"/>
                        <a14:foregroundMark x1="97177" y1="15344" x2="75854" y2="8995"/>
                        <a14:foregroundMark x1="19465" y1="35185" x2="371" y2="24603"/>
                      </a14:backgroundRemoval>
                    </a14:imgEffect>
                  </a14:imgLayer>
                </a14:imgProps>
              </a:ext>
              <a:ext uri="{28A0092B-C50C-407E-A947-70E740481C1C}">
                <a14:useLocalDpi xmlns:a14="http://schemas.microsoft.com/office/drawing/2010/main"/>
              </a:ext>
            </a:extLst>
          </a:blip>
          <a:srcRect/>
          <a:stretch/>
        </p:blipFill>
        <p:spPr>
          <a:xfrm>
            <a:off x="968828" y="2483279"/>
            <a:ext cx="10254343" cy="2879939"/>
          </a:xfrm>
          <a:prstGeom prst="rect">
            <a:avLst/>
          </a:prstGeom>
        </p:spPr>
      </p:pic>
      <p:sp>
        <p:nvSpPr>
          <p:cNvPr id="12" name="TextBox 11">
            <a:extLst>
              <a:ext uri="{FF2B5EF4-FFF2-40B4-BE49-F238E27FC236}">
                <a16:creationId xmlns:a16="http://schemas.microsoft.com/office/drawing/2014/main" id="{97E6C643-4A07-4BF1-BCDC-0F2B4B246F18}"/>
              </a:ext>
            </a:extLst>
          </p:cNvPr>
          <p:cNvSpPr txBox="1"/>
          <p:nvPr/>
        </p:nvSpPr>
        <p:spPr>
          <a:xfrm>
            <a:off x="618065" y="1691808"/>
            <a:ext cx="10955868" cy="461665"/>
          </a:xfrm>
          <a:prstGeom prst="rect">
            <a:avLst/>
          </a:prstGeom>
          <a:noFill/>
        </p:spPr>
        <p:txBody>
          <a:bodyPr wrap="square" rtlCol="0">
            <a:spAutoFit/>
          </a:bodyPr>
          <a:lstStyle/>
          <a:p>
            <a:r>
              <a:rPr lang="en-GB" sz="2400">
                <a:latin typeface="Verdana" panose="020B0604030504040204" pitchFamily="34" charset="0"/>
                <a:ea typeface="Verdana" panose="020B0604030504040204" pitchFamily="34" charset="0"/>
              </a:rPr>
              <a:t>Listening is the most important communication skill. It helps us to: </a:t>
            </a:r>
            <a:endParaRPr lang="en-GB" sz="400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B9F34035-381E-8E16-8C2C-75DBC71FAFBB}"/>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47150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8E4A5D1-073F-4E07-A86B-03540202A487}"/>
              </a:ext>
            </a:extLst>
          </p:cNvPr>
          <p:cNvSpPr>
            <a:spLocks noChangeArrowheads="1"/>
          </p:cNvSpPr>
          <p:nvPr/>
        </p:nvSpPr>
        <p:spPr bwMode="auto">
          <a:xfrm>
            <a:off x="1251642" y="368388"/>
            <a:ext cx="97829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0" b="1" i="0" u="none" strike="noStrike" kern="1200" cap="none" spc="0" normalizeH="0" baseline="0" noProof="0" dirty="0">
                <a:ln>
                  <a:noFill/>
                </a:ln>
                <a:solidFill>
                  <a:srgbClr val="396869"/>
                </a:solidFill>
                <a:effectLst/>
                <a:uLnTx/>
                <a:uFillTx/>
                <a:latin typeface="Verdana" panose="020B0604030504040204" pitchFamily="34" charset="0"/>
                <a:ea typeface="+mn-ea"/>
                <a:cs typeface="+mn-cs"/>
              </a:rPr>
              <a:t>Activity</a:t>
            </a:r>
          </a:p>
        </p:txBody>
      </p:sp>
      <p:sp>
        <p:nvSpPr>
          <p:cNvPr id="3" name="Rectangle 2">
            <a:extLst>
              <a:ext uri="{FF2B5EF4-FFF2-40B4-BE49-F238E27FC236}">
                <a16:creationId xmlns:a16="http://schemas.microsoft.com/office/drawing/2014/main" id="{0048B389-E4D4-A261-9824-ADF7B5B0D636}"/>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E154AF-654E-0E06-5073-C09F04C983FF}"/>
              </a:ext>
            </a:extLst>
          </p:cNvPr>
          <p:cNvSpPr txBox="1"/>
          <p:nvPr/>
        </p:nvSpPr>
        <p:spPr>
          <a:xfrm>
            <a:off x="767614" y="2124624"/>
            <a:ext cx="10955868" cy="2062103"/>
          </a:xfrm>
          <a:prstGeom prst="rect">
            <a:avLst/>
          </a:prstGeom>
          <a:noFill/>
        </p:spPr>
        <p:txBody>
          <a:bodyPr wrap="square" rtlCol="0">
            <a:spAutoFit/>
          </a:bodyPr>
          <a:lstStyle/>
          <a:p>
            <a:r>
              <a:rPr lang="en-GB" sz="3200" b="1" dirty="0">
                <a:latin typeface="Verdana" panose="020B0604030504040204" pitchFamily="34" charset="0"/>
                <a:ea typeface="Verdana" panose="020B0604030504040204" pitchFamily="34" charset="0"/>
              </a:rPr>
              <a:t>Listening Roleplay</a:t>
            </a:r>
          </a:p>
          <a:p>
            <a:r>
              <a:rPr lang="en-GB" sz="3200" dirty="0">
                <a:latin typeface="Verdana" panose="020B0604030504040204" pitchFamily="34" charset="0"/>
                <a:ea typeface="Verdana" panose="020B0604030504040204" pitchFamily="34" charset="0"/>
              </a:rPr>
              <a:t>Watch the roleplay and write down </a:t>
            </a:r>
          </a:p>
          <a:p>
            <a:pPr marL="514350" indent="-514350">
              <a:buAutoNum type="arabicPeriod"/>
            </a:pPr>
            <a:r>
              <a:rPr lang="en-GB" sz="3200" dirty="0">
                <a:latin typeface="Verdana" panose="020B0604030504040204" pitchFamily="34" charset="0"/>
                <a:ea typeface="Verdana" panose="020B0604030504040204" pitchFamily="34" charset="0"/>
              </a:rPr>
              <a:t>What makes a good listener </a:t>
            </a:r>
          </a:p>
          <a:p>
            <a:pPr marL="514350" indent="-514350">
              <a:buAutoNum type="arabicPeriod"/>
            </a:pPr>
            <a:r>
              <a:rPr lang="en-GB" sz="3200" dirty="0">
                <a:latin typeface="Verdana" panose="020B0604030504040204" pitchFamily="34" charset="0"/>
                <a:ea typeface="Verdana" panose="020B0604030504040204" pitchFamily="34" charset="0"/>
              </a:rPr>
              <a:t>What makes a bad listener </a:t>
            </a:r>
            <a:endParaRPr lang="en-GB" sz="3200" dirty="0"/>
          </a:p>
        </p:txBody>
      </p:sp>
      <p:sp>
        <p:nvSpPr>
          <p:cNvPr id="2" name="TextBox 1">
            <a:extLst>
              <a:ext uri="{FF2B5EF4-FFF2-40B4-BE49-F238E27FC236}">
                <a16:creationId xmlns:a16="http://schemas.microsoft.com/office/drawing/2014/main" id="{501D73AD-0150-3187-4F0E-B4854504F758}"/>
              </a:ext>
            </a:extLst>
          </p:cNvPr>
          <p:cNvSpPr txBox="1"/>
          <p:nvPr/>
        </p:nvSpPr>
        <p:spPr>
          <a:xfrm>
            <a:off x="3552462" y="5746099"/>
            <a:ext cx="5742009"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(Class Activity D3; Workbook Activity 4b) </a:t>
            </a:r>
          </a:p>
        </p:txBody>
      </p:sp>
    </p:spTree>
    <p:extLst>
      <p:ext uri="{BB962C8B-B14F-4D97-AF65-F5344CB8AC3E}">
        <p14:creationId xmlns:p14="http://schemas.microsoft.com/office/powerpoint/2010/main" val="406278420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a:ln>
                  <a:noFill/>
                </a:ln>
                <a:solidFill>
                  <a:prstClr val="white"/>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3"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BF095271-6A9E-4A23-A7C3-0F19618C6E27}"/>
              </a:ext>
            </a:extLst>
          </p:cNvPr>
          <p:cNvSpPr>
            <a:spLocks noChangeArrowheads="1"/>
          </p:cNvSpPr>
          <p:nvPr/>
        </p:nvSpPr>
        <p:spPr bwMode="auto">
          <a:xfrm>
            <a:off x="1655787" y="656357"/>
            <a:ext cx="9649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a:ln>
                  <a:noFill/>
                </a:ln>
                <a:solidFill>
                  <a:srgbClr val="3BB2B3"/>
                </a:solidFill>
                <a:effectLst/>
                <a:uLnTx/>
                <a:uFillTx/>
                <a:latin typeface="Verdana" panose="020B0604030504040204" pitchFamily="34" charset="0"/>
                <a:ea typeface="+mn-ea"/>
                <a:cs typeface="+mn-cs"/>
              </a:rPr>
              <a:t>Communication: Time and Place </a:t>
            </a:r>
          </a:p>
        </p:txBody>
      </p:sp>
      <p:sp>
        <p:nvSpPr>
          <p:cNvPr id="8" name="TextBox 7">
            <a:extLst>
              <a:ext uri="{FF2B5EF4-FFF2-40B4-BE49-F238E27FC236}">
                <a16:creationId xmlns:a16="http://schemas.microsoft.com/office/drawing/2014/main" id="{4050A2D8-FBA2-4E6D-813B-E5D3F08D17E5}"/>
              </a:ext>
            </a:extLst>
          </p:cNvPr>
          <p:cNvSpPr txBox="1"/>
          <p:nvPr/>
        </p:nvSpPr>
        <p:spPr>
          <a:xfrm>
            <a:off x="618066" y="1808706"/>
            <a:ext cx="10955868" cy="1200329"/>
          </a:xfrm>
          <a:prstGeom prst="rect">
            <a:avLst/>
          </a:prstGeom>
          <a:noFill/>
        </p:spPr>
        <p:txBody>
          <a:bodyPr wrap="square" rtlCol="0">
            <a:spAutoFit/>
          </a:bodyPr>
          <a:lstStyle/>
          <a:p>
            <a:r>
              <a:rPr lang="en-GB" sz="2400">
                <a:latin typeface="Verdana" panose="020B0604030504040204" pitchFamily="34" charset="0"/>
                <a:ea typeface="Verdana" panose="020B0604030504040204" pitchFamily="34" charset="0"/>
              </a:rPr>
              <a:t>Being in conflict can feel uncomfortable and sometimes it can be hard to start the conversation. We want to make it as easy as possible by choosing the right time and place. Ask yourself:</a:t>
            </a:r>
            <a:endParaRPr lang="en-GB" sz="4000">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7C5C59E5-5E9A-4B46-8B23-E6D3EA76141C}"/>
              </a:ext>
            </a:extLst>
          </p:cNvPr>
          <p:cNvSpPr/>
          <p:nvPr/>
        </p:nvSpPr>
        <p:spPr>
          <a:xfrm>
            <a:off x="4740631" y="3457634"/>
            <a:ext cx="7461380" cy="349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Drawing of 2 men in conversation with thought bubbles. ">
            <a:extLst>
              <a:ext uri="{FF2B5EF4-FFF2-40B4-BE49-F238E27FC236}">
                <a16:creationId xmlns:a16="http://schemas.microsoft.com/office/drawing/2014/main" id="{27209117-1973-48ED-95CC-01CB8BB00B4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11" y="3461770"/>
            <a:ext cx="4789524" cy="3394927"/>
          </a:xfrm>
          <a:prstGeom prst="rect">
            <a:avLst/>
          </a:prstGeom>
        </p:spPr>
      </p:pic>
      <p:sp>
        <p:nvSpPr>
          <p:cNvPr id="3" name="TextBox 2">
            <a:extLst>
              <a:ext uri="{FF2B5EF4-FFF2-40B4-BE49-F238E27FC236}">
                <a16:creationId xmlns:a16="http://schemas.microsoft.com/office/drawing/2014/main" id="{C94CF639-2809-453E-8B51-963460047A1D}"/>
              </a:ext>
            </a:extLst>
          </p:cNvPr>
          <p:cNvSpPr txBox="1"/>
          <p:nvPr/>
        </p:nvSpPr>
        <p:spPr>
          <a:xfrm>
            <a:off x="5357189" y="3881960"/>
            <a:ext cx="6695111" cy="2554545"/>
          </a:xfrm>
          <a:prstGeom prst="rect">
            <a:avLst/>
          </a:prstGeom>
          <a:noFill/>
        </p:spPr>
        <p:txBody>
          <a:bodyPr wrap="square" rtlCol="0">
            <a:spAutoFit/>
          </a:bodyPr>
          <a:lstStyle/>
          <a:p>
            <a:pPr marL="457200" indent="-457200">
              <a:buFont typeface="Wingdings" panose="05000000000000000000" pitchFamily="2" charset="2"/>
              <a:buChar char="Ø"/>
            </a:pPr>
            <a:r>
              <a:rPr lang="en-GB" sz="3200">
                <a:solidFill>
                  <a:srgbClr val="3BB2B3"/>
                </a:solidFill>
              </a:rPr>
              <a:t>Is it best to talk about it straight away or have time to think first? </a:t>
            </a:r>
          </a:p>
          <a:p>
            <a:endParaRPr lang="en-GB" sz="3200">
              <a:solidFill>
                <a:srgbClr val="3BB2B3"/>
              </a:solidFill>
            </a:endParaRPr>
          </a:p>
          <a:p>
            <a:pPr marL="457200" indent="-457200">
              <a:buFont typeface="Wingdings" panose="05000000000000000000" pitchFamily="2" charset="2"/>
              <a:buChar char="Ø"/>
            </a:pPr>
            <a:r>
              <a:rPr lang="en-GB" sz="3200">
                <a:solidFill>
                  <a:srgbClr val="3BB2B3"/>
                </a:solidFill>
              </a:rPr>
              <a:t>Is this setting comfortable for both of us to talk in?</a:t>
            </a:r>
          </a:p>
        </p:txBody>
      </p:sp>
      <p:sp>
        <p:nvSpPr>
          <p:cNvPr id="2" name="Rectangle 1">
            <a:extLst>
              <a:ext uri="{FF2B5EF4-FFF2-40B4-BE49-F238E27FC236}">
                <a16:creationId xmlns:a16="http://schemas.microsoft.com/office/drawing/2014/main" id="{5A21D97C-7B1E-4E41-18C8-B9A977F6152C}"/>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153404"/>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8E4A5D1-073F-4E07-A86B-03540202A487}"/>
              </a:ext>
            </a:extLst>
          </p:cNvPr>
          <p:cNvSpPr>
            <a:spLocks noChangeArrowheads="1"/>
          </p:cNvSpPr>
          <p:nvPr/>
        </p:nvSpPr>
        <p:spPr bwMode="auto">
          <a:xfrm>
            <a:off x="1251642" y="368388"/>
            <a:ext cx="97829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0" b="1" i="0" u="none" strike="noStrike" kern="1200" cap="none" spc="0" normalizeH="0" baseline="0" noProof="0" dirty="0">
                <a:ln>
                  <a:noFill/>
                </a:ln>
                <a:solidFill>
                  <a:srgbClr val="396869"/>
                </a:solidFill>
                <a:effectLst/>
                <a:uLnTx/>
                <a:uFillTx/>
                <a:latin typeface="Verdana" panose="020B0604030504040204" pitchFamily="34" charset="0"/>
                <a:ea typeface="+mn-ea"/>
                <a:cs typeface="+mn-cs"/>
              </a:rPr>
              <a:t>Activity</a:t>
            </a:r>
          </a:p>
        </p:txBody>
      </p:sp>
      <p:sp>
        <p:nvSpPr>
          <p:cNvPr id="3" name="Rectangle 2">
            <a:extLst>
              <a:ext uri="{FF2B5EF4-FFF2-40B4-BE49-F238E27FC236}">
                <a16:creationId xmlns:a16="http://schemas.microsoft.com/office/drawing/2014/main" id="{0048B389-E4D4-A261-9824-ADF7B5B0D636}"/>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E154AF-654E-0E06-5073-C09F04C983FF}"/>
              </a:ext>
            </a:extLst>
          </p:cNvPr>
          <p:cNvSpPr txBox="1"/>
          <p:nvPr/>
        </p:nvSpPr>
        <p:spPr>
          <a:xfrm>
            <a:off x="813913" y="1714226"/>
            <a:ext cx="10955868" cy="3539430"/>
          </a:xfrm>
          <a:prstGeom prst="rect">
            <a:avLst/>
          </a:prstGeom>
          <a:noFill/>
        </p:spPr>
        <p:txBody>
          <a:bodyPr wrap="square" rtlCol="0">
            <a:spAutoFit/>
          </a:bodyPr>
          <a:lstStyle/>
          <a:p>
            <a:r>
              <a:rPr lang="en-GB" sz="3200" b="1" dirty="0">
                <a:latin typeface="Verdana" panose="020B0604030504040204" pitchFamily="34" charset="0"/>
                <a:ea typeface="Verdana" panose="020B0604030504040204" pitchFamily="34" charset="0"/>
              </a:rPr>
              <a:t>When, where, how</a:t>
            </a:r>
          </a:p>
          <a:p>
            <a:r>
              <a:rPr lang="en-GB" sz="3200" dirty="0">
                <a:latin typeface="Verdana" panose="020B0604030504040204" pitchFamily="34" charset="0"/>
                <a:ea typeface="Verdana" panose="020B0604030504040204" pitchFamily="34" charset="0"/>
              </a:rPr>
              <a:t>For your scenario, answer these question:</a:t>
            </a:r>
          </a:p>
          <a:p>
            <a:endParaRPr lang="en-GB" sz="3200" dirty="0">
              <a:latin typeface="Verdana" panose="020B0604030504040204" pitchFamily="34" charset="0"/>
              <a:ea typeface="Verdana" panose="020B0604030504040204" pitchFamily="34" charset="0"/>
            </a:endParaRPr>
          </a:p>
          <a:p>
            <a:r>
              <a:rPr lang="en-GB" sz="3200" dirty="0">
                <a:latin typeface="Verdana" panose="020B0604030504040204" pitchFamily="34" charset="0"/>
                <a:ea typeface="Verdana" panose="020B0604030504040204" pitchFamily="34" charset="0"/>
              </a:rPr>
              <a:t>1. What location would you have the conversation in?</a:t>
            </a:r>
          </a:p>
          <a:p>
            <a:r>
              <a:rPr lang="en-GB" sz="3200" dirty="0">
                <a:latin typeface="Verdana" panose="020B0604030504040204" pitchFamily="34" charset="0"/>
                <a:ea typeface="Verdana" panose="020B0604030504040204" pitchFamily="34" charset="0"/>
              </a:rPr>
              <a:t>2. When is the best time to have the conversation</a:t>
            </a:r>
          </a:p>
          <a:p>
            <a:r>
              <a:rPr lang="en-GB" sz="3200" dirty="0">
                <a:latin typeface="Verdana" panose="020B0604030504040204" pitchFamily="34" charset="0"/>
                <a:ea typeface="Verdana" panose="020B0604030504040204" pitchFamily="34" charset="0"/>
              </a:rPr>
              <a:t>3. What conflict style would you use? </a:t>
            </a:r>
          </a:p>
        </p:txBody>
      </p:sp>
      <p:sp>
        <p:nvSpPr>
          <p:cNvPr id="2" name="TextBox 1">
            <a:extLst>
              <a:ext uri="{FF2B5EF4-FFF2-40B4-BE49-F238E27FC236}">
                <a16:creationId xmlns:a16="http://schemas.microsoft.com/office/drawing/2014/main" id="{501D73AD-0150-3187-4F0E-B4854504F758}"/>
              </a:ext>
            </a:extLst>
          </p:cNvPr>
          <p:cNvSpPr txBox="1"/>
          <p:nvPr/>
        </p:nvSpPr>
        <p:spPr>
          <a:xfrm>
            <a:off x="3552462" y="5746099"/>
            <a:ext cx="5742009"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(Class Activity D4) </a:t>
            </a:r>
          </a:p>
        </p:txBody>
      </p:sp>
    </p:spTree>
    <p:extLst>
      <p:ext uri="{BB962C8B-B14F-4D97-AF65-F5344CB8AC3E}">
        <p14:creationId xmlns:p14="http://schemas.microsoft.com/office/powerpoint/2010/main" val="2395552764"/>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F095271-6A9E-4A23-A7C3-0F19618C6E27}"/>
              </a:ext>
            </a:extLst>
          </p:cNvPr>
          <p:cNvSpPr>
            <a:spLocks noChangeArrowheads="1"/>
          </p:cNvSpPr>
          <p:nvPr/>
        </p:nvSpPr>
        <p:spPr bwMode="auto">
          <a:xfrm>
            <a:off x="1208534" y="247892"/>
            <a:ext cx="101754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a:ln>
                  <a:noFill/>
                </a:ln>
                <a:solidFill>
                  <a:srgbClr val="3BB2B3"/>
                </a:solidFill>
                <a:effectLst/>
                <a:uLnTx/>
                <a:uFillTx/>
                <a:latin typeface="Verdana" panose="020B0604030504040204" pitchFamily="34" charset="0"/>
                <a:ea typeface="+mn-ea"/>
                <a:cs typeface="+mn-cs"/>
              </a:rPr>
              <a:t>Communication: Expressing</a:t>
            </a:r>
            <a:r>
              <a:rPr kumimoji="0" lang="en-GB" altLang="en-US" sz="4000" b="1" i="0" u="none" strike="noStrike" kern="1200" cap="none" spc="0" normalizeH="0" noProof="0">
                <a:ln>
                  <a:noFill/>
                </a:ln>
                <a:solidFill>
                  <a:srgbClr val="3BB2B3"/>
                </a:solidFill>
                <a:effectLst/>
                <a:uLnTx/>
                <a:uFillTx/>
                <a:latin typeface="Verdana" panose="020B0604030504040204" pitchFamily="34" charset="0"/>
                <a:ea typeface="+mn-ea"/>
                <a:cs typeface="+mn-cs"/>
              </a:rPr>
              <a:t> need</a:t>
            </a:r>
            <a:r>
              <a:rPr kumimoji="0" lang="en-GB" altLang="en-US" sz="4000" b="1" i="0" u="none" strike="noStrike" kern="1200" cap="none" spc="0" normalizeH="0" baseline="0" noProof="0">
                <a:ln>
                  <a:noFill/>
                </a:ln>
                <a:solidFill>
                  <a:srgbClr val="3BB2B3"/>
                </a:solidFill>
                <a:effectLst/>
                <a:uLnTx/>
                <a:uFillTx/>
                <a:latin typeface="Verdana" panose="020B0604030504040204" pitchFamily="34" charset="0"/>
                <a:ea typeface="+mn-ea"/>
                <a:cs typeface="+mn-cs"/>
              </a:rPr>
              <a:t> </a:t>
            </a:r>
          </a:p>
        </p:txBody>
      </p:sp>
      <p:sp>
        <p:nvSpPr>
          <p:cNvPr id="8" name="TextBox 7">
            <a:extLst>
              <a:ext uri="{FF2B5EF4-FFF2-40B4-BE49-F238E27FC236}">
                <a16:creationId xmlns:a16="http://schemas.microsoft.com/office/drawing/2014/main" id="{4050A2D8-FBA2-4E6D-813B-E5D3F08D17E5}"/>
              </a:ext>
            </a:extLst>
          </p:cNvPr>
          <p:cNvSpPr txBox="1"/>
          <p:nvPr/>
        </p:nvSpPr>
        <p:spPr>
          <a:xfrm>
            <a:off x="618066" y="1510195"/>
            <a:ext cx="10687696" cy="1569660"/>
          </a:xfrm>
          <a:prstGeom prst="rect">
            <a:avLst/>
          </a:prstGeom>
          <a:noFill/>
        </p:spPr>
        <p:txBody>
          <a:bodyPr wrap="square" rtlCol="0">
            <a:spAutoFit/>
          </a:bodyPr>
          <a:lstStyle/>
          <a:p>
            <a:r>
              <a:rPr lang="en-GB" sz="2400">
                <a:latin typeface="Verdana" panose="020B0604030504040204" pitchFamily="34" charset="0"/>
                <a:ea typeface="Verdana" panose="020B0604030504040204" pitchFamily="34" charset="0"/>
              </a:rPr>
              <a:t>As well as listening we also need to be able to express our needs. Often we use blaming statements like “you always…” If we can use “I – Statements” instead we can express our emotion and our need more clearly.</a:t>
            </a:r>
            <a:endParaRPr lang="en-GB" sz="4000">
              <a:latin typeface="Verdana" panose="020B0604030504040204" pitchFamily="34" charset="0"/>
              <a:ea typeface="Verdana" panose="020B0604030504040204" pitchFamily="34" charset="0"/>
            </a:endParaRPr>
          </a:p>
        </p:txBody>
      </p:sp>
      <p:pic>
        <p:nvPicPr>
          <p:cNvPr id="5" name="Picture 4" descr="Equation where I-statement = I feel (name the emotion) + when (explain what is making you feel that way).">
            <a:extLst>
              <a:ext uri="{FF2B5EF4-FFF2-40B4-BE49-F238E27FC236}">
                <a16:creationId xmlns:a16="http://schemas.microsoft.com/office/drawing/2014/main" id="{67AAFDC7-FBE5-4F68-8563-03085DE6B1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9389" y="3634272"/>
            <a:ext cx="9496373" cy="2067339"/>
          </a:xfrm>
          <a:prstGeom prst="rect">
            <a:avLst/>
          </a:prstGeom>
        </p:spPr>
      </p:pic>
      <p:sp>
        <p:nvSpPr>
          <p:cNvPr id="2" name="Rectangle 1">
            <a:extLst>
              <a:ext uri="{FF2B5EF4-FFF2-40B4-BE49-F238E27FC236}">
                <a16:creationId xmlns:a16="http://schemas.microsoft.com/office/drawing/2014/main" id="{3DB1FD91-849E-5C21-255E-68217AD350EF}"/>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97129"/>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8E4A5D1-073F-4E07-A86B-03540202A487}"/>
              </a:ext>
            </a:extLst>
          </p:cNvPr>
          <p:cNvSpPr>
            <a:spLocks noChangeArrowheads="1"/>
          </p:cNvSpPr>
          <p:nvPr/>
        </p:nvSpPr>
        <p:spPr bwMode="auto">
          <a:xfrm>
            <a:off x="1251642" y="368388"/>
            <a:ext cx="97829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0" b="1" i="0" u="none" strike="noStrike" kern="1200" cap="none" spc="0" normalizeH="0" baseline="0" noProof="0" dirty="0">
                <a:ln>
                  <a:noFill/>
                </a:ln>
                <a:solidFill>
                  <a:srgbClr val="396869"/>
                </a:solidFill>
                <a:effectLst/>
                <a:uLnTx/>
                <a:uFillTx/>
                <a:latin typeface="Verdana" panose="020B0604030504040204" pitchFamily="34" charset="0"/>
                <a:ea typeface="+mn-ea"/>
                <a:cs typeface="+mn-cs"/>
              </a:rPr>
              <a:t>Activity</a:t>
            </a:r>
          </a:p>
        </p:txBody>
      </p:sp>
      <p:sp>
        <p:nvSpPr>
          <p:cNvPr id="3" name="Rectangle 2">
            <a:extLst>
              <a:ext uri="{FF2B5EF4-FFF2-40B4-BE49-F238E27FC236}">
                <a16:creationId xmlns:a16="http://schemas.microsoft.com/office/drawing/2014/main" id="{0048B389-E4D4-A261-9824-ADF7B5B0D636}"/>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E154AF-654E-0E06-5073-C09F04C983FF}"/>
              </a:ext>
            </a:extLst>
          </p:cNvPr>
          <p:cNvSpPr txBox="1"/>
          <p:nvPr/>
        </p:nvSpPr>
        <p:spPr>
          <a:xfrm>
            <a:off x="813913" y="1714226"/>
            <a:ext cx="10955868" cy="1569660"/>
          </a:xfrm>
          <a:prstGeom prst="rect">
            <a:avLst/>
          </a:prstGeom>
          <a:noFill/>
        </p:spPr>
        <p:txBody>
          <a:bodyPr wrap="square" rtlCol="0">
            <a:spAutoFit/>
          </a:bodyPr>
          <a:lstStyle/>
          <a:p>
            <a:r>
              <a:rPr lang="en-GB" sz="3200" b="1" dirty="0">
                <a:latin typeface="Verdana" panose="020B0604030504040204" pitchFamily="34" charset="0"/>
                <a:ea typeface="Verdana" panose="020B0604030504040204" pitchFamily="34" charset="0"/>
              </a:rPr>
              <a:t>I-statements </a:t>
            </a:r>
          </a:p>
          <a:p>
            <a:r>
              <a:rPr lang="en-GB" sz="3200" dirty="0">
                <a:latin typeface="Verdana" panose="020B0604030504040204" pitchFamily="34" charset="0"/>
                <a:ea typeface="Verdana" panose="020B0604030504040204" pitchFamily="34" charset="0"/>
              </a:rPr>
              <a:t>Match the I-statement to the You-statement then try writing your own.</a:t>
            </a:r>
          </a:p>
        </p:txBody>
      </p:sp>
      <p:sp>
        <p:nvSpPr>
          <p:cNvPr id="2" name="TextBox 1">
            <a:extLst>
              <a:ext uri="{FF2B5EF4-FFF2-40B4-BE49-F238E27FC236}">
                <a16:creationId xmlns:a16="http://schemas.microsoft.com/office/drawing/2014/main" id="{501D73AD-0150-3187-4F0E-B4854504F758}"/>
              </a:ext>
            </a:extLst>
          </p:cNvPr>
          <p:cNvSpPr txBox="1"/>
          <p:nvPr/>
        </p:nvSpPr>
        <p:spPr>
          <a:xfrm>
            <a:off x="3552462" y="5746099"/>
            <a:ext cx="5742009"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(Workbook Exercise 4.2; Activity 4c ) </a:t>
            </a:r>
          </a:p>
        </p:txBody>
      </p:sp>
    </p:spTree>
    <p:extLst>
      <p:ext uri="{BB962C8B-B14F-4D97-AF65-F5344CB8AC3E}">
        <p14:creationId xmlns:p14="http://schemas.microsoft.com/office/powerpoint/2010/main" val="2221867963"/>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F095271-6A9E-4A23-A7C3-0F19618C6E27}"/>
              </a:ext>
            </a:extLst>
          </p:cNvPr>
          <p:cNvSpPr>
            <a:spLocks noChangeArrowheads="1"/>
          </p:cNvSpPr>
          <p:nvPr/>
        </p:nvSpPr>
        <p:spPr bwMode="auto">
          <a:xfrm>
            <a:off x="1042329" y="171133"/>
            <a:ext cx="96499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a:ln>
                  <a:noFill/>
                </a:ln>
                <a:solidFill>
                  <a:srgbClr val="3BB2B3"/>
                </a:solidFill>
                <a:effectLst/>
                <a:uLnTx/>
                <a:uFillTx/>
                <a:latin typeface="Verdana" panose="020B0604030504040204" pitchFamily="34" charset="0"/>
                <a:ea typeface="+mn-ea"/>
                <a:cs typeface="+mn-cs"/>
              </a:rPr>
              <a:t>Communication: Styles </a:t>
            </a:r>
          </a:p>
        </p:txBody>
      </p:sp>
      <p:sp>
        <p:nvSpPr>
          <p:cNvPr id="8" name="TextBox 7">
            <a:extLst>
              <a:ext uri="{FF2B5EF4-FFF2-40B4-BE49-F238E27FC236}">
                <a16:creationId xmlns:a16="http://schemas.microsoft.com/office/drawing/2014/main" id="{4050A2D8-FBA2-4E6D-813B-E5D3F08D17E5}"/>
              </a:ext>
            </a:extLst>
          </p:cNvPr>
          <p:cNvSpPr txBox="1"/>
          <p:nvPr/>
        </p:nvSpPr>
        <p:spPr>
          <a:xfrm>
            <a:off x="485443" y="2325335"/>
            <a:ext cx="3104848" cy="2308324"/>
          </a:xfrm>
          <a:prstGeom prst="rect">
            <a:avLst/>
          </a:prstGeom>
          <a:noFill/>
        </p:spPr>
        <p:txBody>
          <a:bodyPr wrap="square" rtlCol="0">
            <a:spAutoFit/>
          </a:bodyPr>
          <a:lstStyle/>
          <a:p>
            <a:r>
              <a:rPr lang="en-GB" sz="2400">
                <a:latin typeface="Verdana" panose="020B0604030504040204" pitchFamily="34" charset="0"/>
                <a:ea typeface="Verdana" panose="020B0604030504040204" pitchFamily="34" charset="0"/>
              </a:rPr>
              <a:t>There are three different styles of communication. The most effective style is assertive communication.</a:t>
            </a:r>
            <a:endParaRPr lang="en-GB" sz="4000">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9F8485D5-3175-48C2-B434-66B46A5A86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21529" y="2066379"/>
            <a:ext cx="7581417" cy="3206408"/>
          </a:xfrm>
          <a:prstGeom prst="rect">
            <a:avLst/>
          </a:prstGeom>
        </p:spPr>
      </p:pic>
      <p:sp>
        <p:nvSpPr>
          <p:cNvPr id="3" name="Rectangle 2">
            <a:extLst>
              <a:ext uri="{FF2B5EF4-FFF2-40B4-BE49-F238E27FC236}">
                <a16:creationId xmlns:a16="http://schemas.microsoft.com/office/drawing/2014/main" id="{6856AEF8-12B5-87B3-68A7-108876FCEA5D}"/>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CDFA70D-22D6-CB0A-4689-B181A2DAF387}"/>
              </a:ext>
            </a:extLst>
          </p:cNvPr>
          <p:cNvSpPr/>
          <p:nvPr/>
        </p:nvSpPr>
        <p:spPr>
          <a:xfrm>
            <a:off x="4421529" y="2060074"/>
            <a:ext cx="7581418" cy="320640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239470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8E4A5D1-073F-4E07-A86B-03540202A487}"/>
              </a:ext>
            </a:extLst>
          </p:cNvPr>
          <p:cNvSpPr>
            <a:spLocks noChangeArrowheads="1"/>
          </p:cNvSpPr>
          <p:nvPr/>
        </p:nvSpPr>
        <p:spPr bwMode="auto">
          <a:xfrm>
            <a:off x="1251642" y="368388"/>
            <a:ext cx="97829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0" b="1" i="0" u="none" strike="noStrike" kern="1200" cap="none" spc="0" normalizeH="0" baseline="0" noProof="0" dirty="0">
                <a:ln>
                  <a:noFill/>
                </a:ln>
                <a:solidFill>
                  <a:srgbClr val="396869"/>
                </a:solidFill>
                <a:effectLst/>
                <a:uLnTx/>
                <a:uFillTx/>
                <a:latin typeface="Verdana" panose="020B0604030504040204" pitchFamily="34" charset="0"/>
                <a:ea typeface="+mn-ea"/>
                <a:cs typeface="+mn-cs"/>
              </a:rPr>
              <a:t>Activity</a:t>
            </a:r>
          </a:p>
        </p:txBody>
      </p:sp>
      <p:sp>
        <p:nvSpPr>
          <p:cNvPr id="3" name="Rectangle 2">
            <a:extLst>
              <a:ext uri="{FF2B5EF4-FFF2-40B4-BE49-F238E27FC236}">
                <a16:creationId xmlns:a16="http://schemas.microsoft.com/office/drawing/2014/main" id="{0048B389-E4D4-A261-9824-ADF7B5B0D636}"/>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E154AF-654E-0E06-5073-C09F04C983FF}"/>
              </a:ext>
            </a:extLst>
          </p:cNvPr>
          <p:cNvSpPr txBox="1"/>
          <p:nvPr/>
        </p:nvSpPr>
        <p:spPr>
          <a:xfrm>
            <a:off x="813913" y="1714226"/>
            <a:ext cx="10955868" cy="1077218"/>
          </a:xfrm>
          <a:prstGeom prst="rect">
            <a:avLst/>
          </a:prstGeom>
          <a:noFill/>
        </p:spPr>
        <p:txBody>
          <a:bodyPr wrap="square" rtlCol="0">
            <a:spAutoFit/>
          </a:bodyPr>
          <a:lstStyle/>
          <a:p>
            <a:r>
              <a:rPr lang="en-GB" sz="3200" b="1" dirty="0">
                <a:latin typeface="Verdana" panose="020B0604030504040204" pitchFamily="34" charset="0"/>
                <a:ea typeface="Verdana" panose="020B0604030504040204" pitchFamily="34" charset="0"/>
              </a:rPr>
              <a:t>Communication Styles  </a:t>
            </a:r>
          </a:p>
          <a:p>
            <a:r>
              <a:rPr lang="en-GB" sz="3200" dirty="0">
                <a:latin typeface="Verdana" panose="020B0604030504040204" pitchFamily="34" charset="0"/>
                <a:ea typeface="Verdana" panose="020B0604030504040204" pitchFamily="34" charset="0"/>
              </a:rPr>
              <a:t>Try writing some assertive statements. </a:t>
            </a:r>
          </a:p>
        </p:txBody>
      </p:sp>
      <p:sp>
        <p:nvSpPr>
          <p:cNvPr id="2" name="TextBox 1">
            <a:extLst>
              <a:ext uri="{FF2B5EF4-FFF2-40B4-BE49-F238E27FC236}">
                <a16:creationId xmlns:a16="http://schemas.microsoft.com/office/drawing/2014/main" id="{501D73AD-0150-3187-4F0E-B4854504F758}"/>
              </a:ext>
            </a:extLst>
          </p:cNvPr>
          <p:cNvSpPr txBox="1"/>
          <p:nvPr/>
        </p:nvSpPr>
        <p:spPr>
          <a:xfrm>
            <a:off x="3552462" y="5746099"/>
            <a:ext cx="6992075"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(Workbook Activity 4d; Optional Class Activity D5 ) </a:t>
            </a:r>
          </a:p>
        </p:txBody>
      </p:sp>
    </p:spTree>
    <p:extLst>
      <p:ext uri="{BB962C8B-B14F-4D97-AF65-F5344CB8AC3E}">
        <p14:creationId xmlns:p14="http://schemas.microsoft.com/office/powerpoint/2010/main" val="3095462703"/>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B39083-2EB7-4ED7-9DFE-B476CFC8A58C}"/>
              </a:ext>
            </a:extLst>
          </p:cNvPr>
          <p:cNvSpPr txBox="1"/>
          <p:nvPr/>
        </p:nvSpPr>
        <p:spPr>
          <a:xfrm>
            <a:off x="586441" y="1933049"/>
            <a:ext cx="11019118" cy="3961662"/>
          </a:xfrm>
          <a:prstGeom prst="rect">
            <a:avLst/>
          </a:prstGeom>
          <a:noFill/>
        </p:spPr>
        <p:txBody>
          <a:bodyPr wrap="square" rtlCol="0">
            <a:spAutoFit/>
          </a:bodyPr>
          <a:lstStyle/>
          <a:p>
            <a:pPr marL="342900" indent="-342900">
              <a:lnSpc>
                <a:spcPts val="2880"/>
              </a:lnSpc>
              <a:spcAft>
                <a:spcPts val="1800"/>
              </a:spcAft>
              <a:buAutoNum type="arabicPeriod"/>
            </a:pPr>
            <a:r>
              <a:rPr lang="en-GB" sz="2800">
                <a:latin typeface="Verdana" panose="020B0604030504040204" pitchFamily="34" charset="0"/>
                <a:ea typeface="Verdana" panose="020B0604030504040204" pitchFamily="34" charset="0"/>
              </a:rPr>
              <a:t> Describe the difference between constructive and destructive conflict and their impact on relationships.</a:t>
            </a:r>
          </a:p>
          <a:p>
            <a:pPr>
              <a:lnSpc>
                <a:spcPts val="2880"/>
              </a:lnSpc>
              <a:spcAft>
                <a:spcPts val="1800"/>
              </a:spcAft>
            </a:pPr>
            <a:r>
              <a:rPr lang="en-GB" sz="2800">
                <a:latin typeface="Verdana" panose="020B0604030504040204" pitchFamily="34" charset="0"/>
                <a:ea typeface="Verdana" panose="020B0604030504040204" pitchFamily="34" charset="0"/>
              </a:rPr>
              <a:t>2. Name the five approaches to conflict. </a:t>
            </a:r>
          </a:p>
          <a:p>
            <a:pPr>
              <a:lnSpc>
                <a:spcPts val="2880"/>
              </a:lnSpc>
              <a:spcAft>
                <a:spcPts val="1800"/>
              </a:spcAft>
            </a:pPr>
            <a:r>
              <a:rPr lang="en-GB" sz="2800">
                <a:latin typeface="Verdana" panose="020B0604030504040204" pitchFamily="34" charset="0"/>
                <a:ea typeface="Verdana" panose="020B0604030504040204" pitchFamily="34" charset="0"/>
              </a:rPr>
              <a:t>3. List some things that are important to consider when resolving conflict. </a:t>
            </a:r>
          </a:p>
          <a:p>
            <a:pPr>
              <a:lnSpc>
                <a:spcPts val="2880"/>
              </a:lnSpc>
              <a:spcAft>
                <a:spcPts val="1800"/>
              </a:spcAft>
            </a:pPr>
            <a:r>
              <a:rPr lang="en-GB" sz="2800">
                <a:latin typeface="Verdana" panose="020B0604030504040204" pitchFamily="34" charset="0"/>
                <a:ea typeface="Verdana" panose="020B0604030504040204" pitchFamily="34" charset="0"/>
              </a:rPr>
              <a:t>4. Describe what makes a good listener.</a:t>
            </a:r>
          </a:p>
          <a:p>
            <a:pPr>
              <a:lnSpc>
                <a:spcPts val="2880"/>
              </a:lnSpc>
              <a:spcAft>
                <a:spcPts val="1800"/>
              </a:spcAft>
            </a:pPr>
            <a:r>
              <a:rPr lang="en-GB" sz="2800">
                <a:latin typeface="Verdana" panose="020B0604030504040204" pitchFamily="34" charset="0"/>
                <a:ea typeface="Verdana" panose="020B0604030504040204" pitchFamily="34" charset="0"/>
              </a:rPr>
              <a:t>5. Describe the difference between Passive, Assertive and Aggressive communication styles.  </a:t>
            </a:r>
          </a:p>
        </p:txBody>
      </p:sp>
      <p:sp>
        <p:nvSpPr>
          <p:cNvPr id="3" name="Rectangle 2">
            <a:extLst>
              <a:ext uri="{FF2B5EF4-FFF2-40B4-BE49-F238E27FC236}">
                <a16:creationId xmlns:a16="http://schemas.microsoft.com/office/drawing/2014/main" id="{B4418393-E03E-B794-AC5A-69F455A0767E}"/>
              </a:ext>
            </a:extLst>
          </p:cNvPr>
          <p:cNvSpPr>
            <a:spLocks noChangeArrowheads="1"/>
          </p:cNvSpPr>
          <p:nvPr/>
        </p:nvSpPr>
        <p:spPr bwMode="auto">
          <a:xfrm>
            <a:off x="1202515" y="431865"/>
            <a:ext cx="97869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a:ln>
                  <a:noFill/>
                </a:ln>
                <a:solidFill>
                  <a:srgbClr val="1AA7A4"/>
                </a:solidFill>
                <a:effectLst/>
                <a:uLnTx/>
                <a:uFillTx/>
                <a:latin typeface="Verdana" panose="020B0604030504040204" pitchFamily="34" charset="0"/>
                <a:ea typeface="+mn-ea"/>
                <a:cs typeface="+mn-cs"/>
              </a:rPr>
              <a:t>Learning Objectives:</a:t>
            </a:r>
          </a:p>
        </p:txBody>
      </p:sp>
      <p:sp>
        <p:nvSpPr>
          <p:cNvPr id="4" name="Rectangle 3">
            <a:extLst>
              <a:ext uri="{FF2B5EF4-FFF2-40B4-BE49-F238E27FC236}">
                <a16:creationId xmlns:a16="http://schemas.microsoft.com/office/drawing/2014/main" id="{0594C57C-16A9-97E8-9BC4-A8E3A13A22E3}"/>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27361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B39083-2EB7-4ED7-9DFE-B476CFC8A58C}"/>
              </a:ext>
            </a:extLst>
          </p:cNvPr>
          <p:cNvSpPr txBox="1"/>
          <p:nvPr/>
        </p:nvSpPr>
        <p:spPr>
          <a:xfrm>
            <a:off x="586441" y="1933049"/>
            <a:ext cx="11019118" cy="3961662"/>
          </a:xfrm>
          <a:prstGeom prst="rect">
            <a:avLst/>
          </a:prstGeom>
          <a:noFill/>
        </p:spPr>
        <p:txBody>
          <a:bodyPr wrap="square" rtlCol="0">
            <a:spAutoFit/>
          </a:bodyPr>
          <a:lstStyle/>
          <a:p>
            <a:pPr marL="342900" indent="-342900">
              <a:lnSpc>
                <a:spcPts val="2880"/>
              </a:lnSpc>
              <a:spcAft>
                <a:spcPts val="1800"/>
              </a:spcAft>
              <a:buAutoNum type="arabicPeriod"/>
            </a:pPr>
            <a:r>
              <a:rPr lang="en-GB" sz="2800">
                <a:latin typeface="Verdana" panose="020B0604030504040204" pitchFamily="34" charset="0"/>
                <a:ea typeface="Verdana" panose="020B0604030504040204" pitchFamily="34" charset="0"/>
              </a:rPr>
              <a:t> Describe the difference between constructive and destructive conflict and their impact on relationships.</a:t>
            </a:r>
          </a:p>
          <a:p>
            <a:pPr>
              <a:lnSpc>
                <a:spcPts val="2880"/>
              </a:lnSpc>
              <a:spcAft>
                <a:spcPts val="1800"/>
              </a:spcAft>
            </a:pPr>
            <a:r>
              <a:rPr lang="en-GB" sz="2800">
                <a:latin typeface="Verdana" panose="020B0604030504040204" pitchFamily="34" charset="0"/>
                <a:ea typeface="Verdana" panose="020B0604030504040204" pitchFamily="34" charset="0"/>
              </a:rPr>
              <a:t>2. Name the five approaches to conflict. </a:t>
            </a:r>
          </a:p>
          <a:p>
            <a:pPr>
              <a:lnSpc>
                <a:spcPts val="2880"/>
              </a:lnSpc>
              <a:spcAft>
                <a:spcPts val="1800"/>
              </a:spcAft>
            </a:pPr>
            <a:r>
              <a:rPr lang="en-GB" sz="2800">
                <a:latin typeface="Verdana" panose="020B0604030504040204" pitchFamily="34" charset="0"/>
                <a:ea typeface="Verdana" panose="020B0604030504040204" pitchFamily="34" charset="0"/>
              </a:rPr>
              <a:t>3. List some things that are important to consider when resolving conflict. </a:t>
            </a:r>
          </a:p>
          <a:p>
            <a:pPr>
              <a:lnSpc>
                <a:spcPts val="2880"/>
              </a:lnSpc>
              <a:spcAft>
                <a:spcPts val="1800"/>
              </a:spcAft>
            </a:pPr>
            <a:r>
              <a:rPr lang="en-GB" sz="2800">
                <a:latin typeface="Verdana" panose="020B0604030504040204" pitchFamily="34" charset="0"/>
                <a:ea typeface="Verdana" panose="020B0604030504040204" pitchFamily="34" charset="0"/>
              </a:rPr>
              <a:t>4. Describe what makes a good listener.</a:t>
            </a:r>
          </a:p>
          <a:p>
            <a:pPr>
              <a:lnSpc>
                <a:spcPts val="2880"/>
              </a:lnSpc>
              <a:spcAft>
                <a:spcPts val="1800"/>
              </a:spcAft>
            </a:pPr>
            <a:r>
              <a:rPr lang="en-GB" sz="2800">
                <a:latin typeface="Verdana" panose="020B0604030504040204" pitchFamily="34" charset="0"/>
                <a:ea typeface="Verdana" panose="020B0604030504040204" pitchFamily="34" charset="0"/>
              </a:rPr>
              <a:t>5. Describe the difference between Passive, Assertive and Aggressive communication styles.  </a:t>
            </a:r>
          </a:p>
        </p:txBody>
      </p:sp>
      <p:sp>
        <p:nvSpPr>
          <p:cNvPr id="3" name="Rectangle 2">
            <a:extLst>
              <a:ext uri="{FF2B5EF4-FFF2-40B4-BE49-F238E27FC236}">
                <a16:creationId xmlns:a16="http://schemas.microsoft.com/office/drawing/2014/main" id="{B4418393-E03E-B794-AC5A-69F455A0767E}"/>
              </a:ext>
            </a:extLst>
          </p:cNvPr>
          <p:cNvSpPr>
            <a:spLocks noChangeArrowheads="1"/>
          </p:cNvSpPr>
          <p:nvPr/>
        </p:nvSpPr>
        <p:spPr bwMode="auto">
          <a:xfrm>
            <a:off x="1202515" y="431865"/>
            <a:ext cx="97869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a:ln>
                  <a:noFill/>
                </a:ln>
                <a:solidFill>
                  <a:srgbClr val="1AA7A4"/>
                </a:solidFill>
                <a:effectLst/>
                <a:uLnTx/>
                <a:uFillTx/>
                <a:latin typeface="Verdana" panose="020B0604030504040204" pitchFamily="34" charset="0"/>
                <a:ea typeface="+mn-ea"/>
                <a:cs typeface="+mn-cs"/>
              </a:rPr>
              <a:t>Learning Objectives:</a:t>
            </a:r>
          </a:p>
        </p:txBody>
      </p:sp>
      <p:sp>
        <p:nvSpPr>
          <p:cNvPr id="4" name="Rectangle 3">
            <a:extLst>
              <a:ext uri="{FF2B5EF4-FFF2-40B4-BE49-F238E27FC236}">
                <a16:creationId xmlns:a16="http://schemas.microsoft.com/office/drawing/2014/main" id="{0594C57C-16A9-97E8-9BC4-A8E3A13A22E3}"/>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73263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0E4DF6-A5A9-40E8-AD8F-1DDBC21CA5DD}"/>
              </a:ext>
            </a:extLst>
          </p:cNvPr>
          <p:cNvSpPr/>
          <p:nvPr/>
        </p:nvSpPr>
        <p:spPr>
          <a:xfrm>
            <a:off x="1738098" y="1494007"/>
            <a:ext cx="8657684"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Tell us what you thought!</a:t>
            </a:r>
          </a:p>
        </p:txBody>
      </p:sp>
      <p:sp>
        <p:nvSpPr>
          <p:cNvPr id="11" name="Rectangle 10">
            <a:extLst>
              <a:ext uri="{FF2B5EF4-FFF2-40B4-BE49-F238E27FC236}">
                <a16:creationId xmlns:a16="http://schemas.microsoft.com/office/drawing/2014/main" id="{424DA6BA-2FA0-4A24-8E81-C92BFA6437B3}"/>
              </a:ext>
            </a:extLst>
          </p:cNvPr>
          <p:cNvSpPr/>
          <p:nvPr/>
        </p:nvSpPr>
        <p:spPr>
          <a:xfrm>
            <a:off x="6797225" y="2540616"/>
            <a:ext cx="3479829" cy="570734"/>
          </a:xfrm>
          <a:prstGeom prst="rect">
            <a:avLst/>
          </a:prstGeom>
        </p:spPr>
        <p:txBody>
          <a:bodyPr wrap="square">
            <a:spAutoFit/>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kumimoji="0" lang="en-GB" sz="2800" b="1" i="0" u="none" strike="noStrike" kern="1200" cap="none" spc="0" normalizeH="0" baseline="0" noProof="0">
                <a:ln>
                  <a:noFill/>
                </a:ln>
                <a:solidFill>
                  <a:srgbClr val="396869"/>
                </a:solidFill>
                <a:effectLst/>
                <a:uLnTx/>
                <a:uFillTx/>
                <a:latin typeface="Verdana" panose="020B0604030504040204" pitchFamily="34" charset="0"/>
                <a:ea typeface="Verdana" panose="020B0604030504040204" pitchFamily="34" charset="0"/>
                <a:cs typeface="Verdana" panose="020B0604030504040204" pitchFamily="34" charset="0"/>
              </a:rPr>
              <a:t>Stay Connected! </a:t>
            </a:r>
          </a:p>
        </p:txBody>
      </p:sp>
      <p:pic>
        <p:nvPicPr>
          <p:cNvPr id="10243"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4807"/>
            <a:ext cx="12192000" cy="110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a:ln>
                  <a:noFill/>
                </a:ln>
                <a:solidFill>
                  <a:prstClr val="black"/>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7A040132-F0E2-2A0C-2392-2C48D4EFA584}"/>
              </a:ext>
            </a:extLst>
          </p:cNvPr>
          <p:cNvGrpSpPr/>
          <p:nvPr/>
        </p:nvGrpSpPr>
        <p:grpSpPr>
          <a:xfrm>
            <a:off x="6915953" y="3398050"/>
            <a:ext cx="4618863" cy="1999091"/>
            <a:chOff x="421757" y="4083233"/>
            <a:chExt cx="4618863" cy="1999091"/>
          </a:xfrm>
        </p:grpSpPr>
        <p:grpSp>
          <p:nvGrpSpPr>
            <p:cNvPr id="12" name="Group 11">
              <a:extLst>
                <a:ext uri="{FF2B5EF4-FFF2-40B4-BE49-F238E27FC236}">
                  <a16:creationId xmlns:a16="http://schemas.microsoft.com/office/drawing/2014/main" id="{2E7C510D-1A28-47D9-BA52-D1C73B62E3FF}"/>
                </a:ext>
              </a:extLst>
            </p:cNvPr>
            <p:cNvGrpSpPr/>
            <p:nvPr/>
          </p:nvGrpSpPr>
          <p:grpSpPr>
            <a:xfrm>
              <a:off x="421757" y="4083233"/>
              <a:ext cx="4618863" cy="1999091"/>
              <a:chOff x="1876223" y="2494103"/>
              <a:chExt cx="4618863" cy="1999091"/>
            </a:xfrm>
          </p:grpSpPr>
          <p:grpSp>
            <p:nvGrpSpPr>
              <p:cNvPr id="15" name="Group 8">
                <a:extLst>
                  <a:ext uri="{FF2B5EF4-FFF2-40B4-BE49-F238E27FC236}">
                    <a16:creationId xmlns:a16="http://schemas.microsoft.com/office/drawing/2014/main" id="{0444887F-3BFE-4824-80D2-BC1E6875927C}"/>
                  </a:ext>
                </a:extLst>
              </p:cNvPr>
              <p:cNvGrpSpPr>
                <a:grpSpLocks/>
              </p:cNvGrpSpPr>
              <p:nvPr/>
            </p:nvGrpSpPr>
            <p:grpSpPr bwMode="auto">
              <a:xfrm>
                <a:off x="1876223" y="2528767"/>
                <a:ext cx="394443" cy="1964427"/>
                <a:chOff x="8453223" y="1871996"/>
                <a:chExt cx="633579" cy="3320879"/>
              </a:xfrm>
            </p:grpSpPr>
            <p:pic>
              <p:nvPicPr>
                <p:cNvPr id="22" name="Picture 21" descr="Image result for facebook logo png">
                  <a:extLst>
                    <a:ext uri="{FF2B5EF4-FFF2-40B4-BE49-F238E27FC236}">
                      <a16:creationId xmlns:a16="http://schemas.microsoft.com/office/drawing/2014/main" id="{95415A3C-32A8-4854-88E5-18F7EB3DC8B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55261" y="1871996"/>
                  <a:ext cx="512183" cy="5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email icon">
                  <a:extLst>
                    <a:ext uri="{FF2B5EF4-FFF2-40B4-BE49-F238E27FC236}">
                      <a16:creationId xmlns:a16="http://schemas.microsoft.com/office/drawing/2014/main" id="{8E4C94E0-6F9F-42CD-AE00-EF5D26BC782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08221" y="3916447"/>
                  <a:ext cx="523582" cy="52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 descr="Image result for website logo png">
                  <a:extLst>
                    <a:ext uri="{FF2B5EF4-FFF2-40B4-BE49-F238E27FC236}">
                      <a16:creationId xmlns:a16="http://schemas.microsoft.com/office/drawing/2014/main" id="{0F30C277-6AA6-4BBC-91E6-D1EE943ACC4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53223" y="4559296"/>
                  <a:ext cx="633579" cy="63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27">
                <a:extLst>
                  <a:ext uri="{FF2B5EF4-FFF2-40B4-BE49-F238E27FC236}">
                    <a16:creationId xmlns:a16="http://schemas.microsoft.com/office/drawing/2014/main" id="{5DA1AB83-C585-408A-8370-561995907783}"/>
                  </a:ext>
                </a:extLst>
              </p:cNvPr>
              <p:cNvSpPr>
                <a:spLocks noChangeArrowheads="1"/>
              </p:cNvSpPr>
              <p:nvPr/>
            </p:nvSpPr>
            <p:spPr bwMode="auto">
              <a:xfrm>
                <a:off x="2331258" y="3290166"/>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@sccrcentre</a:t>
                </a:r>
              </a:p>
            </p:txBody>
          </p:sp>
          <p:sp>
            <p:nvSpPr>
              <p:cNvPr id="18" name="Rectangle 2">
                <a:extLst>
                  <a:ext uri="{FF2B5EF4-FFF2-40B4-BE49-F238E27FC236}">
                    <a16:creationId xmlns:a16="http://schemas.microsoft.com/office/drawing/2014/main" id="{84C91CA0-2BC3-408A-856F-DBE2A3B24FAD}"/>
                  </a:ext>
                </a:extLst>
              </p:cNvPr>
              <p:cNvSpPr>
                <a:spLocks noChangeArrowheads="1"/>
              </p:cNvSpPr>
              <p:nvPr/>
            </p:nvSpPr>
            <p:spPr bwMode="auto">
              <a:xfrm>
                <a:off x="2377014" y="3664216"/>
                <a:ext cx="2792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sccr@cyrenians.scot</a:t>
                </a:r>
                <a:endParaRPr kumimoji="0" lang="en-GB" altLang="en-US"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9" name="Rectangle 28">
                <a:extLst>
                  <a:ext uri="{FF2B5EF4-FFF2-40B4-BE49-F238E27FC236}">
                    <a16:creationId xmlns:a16="http://schemas.microsoft.com/office/drawing/2014/main" id="{EAAD1F96-385E-4C2B-8010-5E99F91D5EDA}"/>
                  </a:ext>
                </a:extLst>
              </p:cNvPr>
              <p:cNvSpPr>
                <a:spLocks noChangeArrowheads="1"/>
              </p:cNvSpPr>
              <p:nvPr/>
            </p:nvSpPr>
            <p:spPr bwMode="auto">
              <a:xfrm>
                <a:off x="2360813" y="4085201"/>
                <a:ext cx="41342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scottishconflictresolution</a:t>
                </a:r>
                <a:r>
                  <a:rPr kumimoji="0" lang="en-GB" altLang="en-US" sz="2000" b="0" i="0" u="none" strike="noStrike" kern="1200" cap="none" spc="0" normalizeH="0" baseline="0" noProof="0">
                    <a:ln>
                      <a:noFill/>
                    </a:ln>
                    <a:solidFill>
                      <a:prstClr val="black"/>
                    </a:solidFill>
                    <a:effectLst/>
                    <a:uLnTx/>
                    <a:uFillTx/>
                    <a:latin typeface="Myriad Pro" panose="020B0703030403020204" pitchFamily="34" charset="0"/>
                    <a:ea typeface="+mn-ea"/>
                    <a:cs typeface="+mn-cs"/>
                  </a:rPr>
                  <a:t>.org.uk</a:t>
                </a:r>
              </a:p>
            </p:txBody>
          </p:sp>
          <p:sp>
            <p:nvSpPr>
              <p:cNvPr id="20" name="TextBox 19">
                <a:extLst>
                  <a:ext uri="{FF2B5EF4-FFF2-40B4-BE49-F238E27FC236}">
                    <a16:creationId xmlns:a16="http://schemas.microsoft.com/office/drawing/2014/main" id="{03ADD358-C76A-46E0-8790-3BE3F466CF79}"/>
                  </a:ext>
                </a:extLst>
              </p:cNvPr>
              <p:cNvSpPr txBox="1"/>
              <p:nvPr/>
            </p:nvSpPr>
            <p:spPr>
              <a:xfrm>
                <a:off x="2377014" y="2494103"/>
                <a:ext cx="189982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sccrcentre</a:t>
                </a:r>
                <a:endParaRPr kumimoji="0" lang="en-GB"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pic>
          <p:nvPicPr>
            <p:cNvPr id="2" name="Picture 1">
              <a:extLst>
                <a:ext uri="{FF2B5EF4-FFF2-40B4-BE49-F238E27FC236}">
                  <a16:creationId xmlns:a16="http://schemas.microsoft.com/office/drawing/2014/main" id="{07DF66B2-0D7A-C12B-D4E9-03AC09FDE4F3}"/>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2128" b="94971" l="0" r="100000"/>
                      </a14:imgEffect>
                    </a14:imgLayer>
                  </a14:imgProps>
                </a:ext>
                <a:ext uri="{28A0092B-C50C-407E-A947-70E740481C1C}">
                  <a14:useLocalDpi xmlns:a14="http://schemas.microsoft.com/office/drawing/2010/main"/>
                </a:ext>
              </a:extLst>
            </a:blip>
            <a:srcRect/>
            <a:stretch/>
          </p:blipFill>
          <p:spPr>
            <a:xfrm>
              <a:off x="482587" y="4507276"/>
              <a:ext cx="364035" cy="374787"/>
            </a:xfrm>
            <a:prstGeom prst="rect">
              <a:avLst/>
            </a:prstGeom>
          </p:spPr>
        </p:pic>
        <p:sp>
          <p:nvSpPr>
            <p:cNvPr id="4" name="TextBox 3">
              <a:extLst>
                <a:ext uri="{FF2B5EF4-FFF2-40B4-BE49-F238E27FC236}">
                  <a16:creationId xmlns:a16="http://schemas.microsoft.com/office/drawing/2014/main" id="{37579A11-EDA1-1771-BB9C-760B6560D987}"/>
                </a:ext>
              </a:extLst>
            </p:cNvPr>
            <p:cNvSpPr txBox="1"/>
            <p:nvPr/>
          </p:nvSpPr>
          <p:spPr>
            <a:xfrm>
              <a:off x="952956" y="4483916"/>
              <a:ext cx="189982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sccrcentre</a:t>
              </a:r>
              <a:endParaRPr kumimoji="0" lang="en-GB"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030" name="Picture 6" descr="What is X? The Twitter replacement explained | Trusted Reviews">
              <a:extLst>
                <a:ext uri="{FF2B5EF4-FFF2-40B4-BE49-F238E27FC236}">
                  <a16:creationId xmlns:a16="http://schemas.microsoft.com/office/drawing/2014/main" id="{4CBF2C47-8ACE-289F-C7BD-C209FFBE66BC}"/>
                </a:ext>
              </a:extLst>
            </p:cNvPr>
            <p:cNvPicPr>
              <a:picLocks noChangeAspect="1" noChangeArrowheads="1"/>
            </p:cNvPicPr>
            <p:nvPr/>
          </p:nvPicPr>
          <p:blipFill rotWithShape="1">
            <a:blip r:embed="rId10" cstate="screen">
              <a:extLst>
                <a:ext uri="{BEBA8EAE-BF5A-486C-A8C5-ECC9F3942E4B}">
                  <a14:imgProps xmlns:a14="http://schemas.microsoft.com/office/drawing/2010/main">
                    <a14:imgLayer r:embed="rId11">
                      <a14:imgEffect>
                        <a14:backgroundRemoval t="0" b="100000" l="0" r="100000">
                          <a14:foregroundMark x1="23662" y1="27809" x2="43662" y2="42978"/>
                          <a14:foregroundMark x1="43662" y1="42978" x2="63662" y2="69944"/>
                          <a14:foregroundMark x1="35211" y1="31742" x2="60563" y2="69944"/>
                          <a14:foregroundMark x1="60563" y1="69944" x2="66479" y2="72472"/>
                          <a14:foregroundMark x1="36338" y1="28371" x2="69296" y2="61798"/>
                          <a14:foregroundMark x1="69296" y1="61798" x2="70704" y2="70506"/>
                          <a14:foregroundMark x1="52676" y1="46067" x2="71549" y2="15169"/>
                          <a14:foregroundMark x1="56620" y1="41292" x2="72958" y2="15169"/>
                          <a14:foregroundMark x1="72958" y1="15169" x2="72394" y2="15449"/>
                          <a14:foregroundMark x1="46761" y1="51404" x2="27606" y2="76124"/>
                        </a14:backgroundRemoval>
                      </a14:imgEffect>
                    </a14:imgLayer>
                  </a14:imgProps>
                </a:ext>
                <a:ext uri="{28A0092B-C50C-407E-A947-70E740481C1C}">
                  <a14:useLocalDpi xmlns:a14="http://schemas.microsoft.com/office/drawing/2010/main"/>
                </a:ext>
              </a:extLst>
            </a:blip>
            <a:srcRect/>
            <a:stretch/>
          </p:blipFill>
          <p:spPr bwMode="auto">
            <a:xfrm>
              <a:off x="454453" y="4895385"/>
              <a:ext cx="372997" cy="374786"/>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A qr code on a green background&#10;&#10;Description automatically generated">
            <a:extLst>
              <a:ext uri="{FF2B5EF4-FFF2-40B4-BE49-F238E27FC236}">
                <a16:creationId xmlns:a16="http://schemas.microsoft.com/office/drawing/2014/main" id="{B76D2F39-63D4-4762-D0F1-0A7AE221820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9223" y="2381965"/>
            <a:ext cx="3624295" cy="3624295"/>
          </a:xfrm>
          <a:prstGeom prst="rect">
            <a:avLst/>
          </a:prstGeom>
        </p:spPr>
      </p:pic>
    </p:spTree>
    <p:extLst>
      <p:ext uri="{BB962C8B-B14F-4D97-AF65-F5344CB8AC3E}">
        <p14:creationId xmlns:p14="http://schemas.microsoft.com/office/powerpoint/2010/main" val="2958089492"/>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drawing of two young men, one hugging the other from behind. ">
            <a:extLst>
              <a:ext uri="{FF2B5EF4-FFF2-40B4-BE49-F238E27FC236}">
                <a16:creationId xmlns:a16="http://schemas.microsoft.com/office/drawing/2014/main" id="{C05B5ED5-2AFF-41BF-A4E6-C77BD2B8639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916" b="89916" l="0" r="80224">
                        <a14:foregroundMark x1="64179" y1="84538" x2="69403" y2="79664"/>
                        <a14:foregroundMark x1="76493" y1="45210" x2="80224" y2="34118"/>
                        <a14:foregroundMark x1="78731" y1="28739" x2="77612" y2="25378"/>
                        <a14:foregroundMark x1="80224" y1="34118" x2="78731" y2="28739"/>
                        <a14:foregroundMark x1="77612" y1="25378" x2="75373" y2="23529"/>
                        <a14:foregroundMark x1="56343" y1="33950" x2="46269" y2="50756"/>
                        <a14:foregroundMark x1="77239" y1="84874" x2="80597" y2="87563"/>
                        <a14:backgroundMark x1="78358" y1="28739" x2="78358" y2="28739"/>
                        <a14:backgroundMark x1="78358" y1="28739" x2="78358" y2="28739"/>
                        <a14:backgroundMark x1="79104" y1="28908" x2="77985" y2="28235"/>
                      </a14:backgroundRemoval>
                    </a14:imgEffect>
                  </a14:imgLayer>
                </a14:imgProps>
              </a:ext>
              <a:ext uri="{28A0092B-C50C-407E-A947-70E740481C1C}">
                <a14:useLocalDpi xmlns:a14="http://schemas.microsoft.com/office/drawing/2010/main"/>
              </a:ext>
            </a:extLst>
          </a:blip>
          <a:srcRect/>
          <a:stretch/>
        </p:blipFill>
        <p:spPr>
          <a:xfrm>
            <a:off x="10072570" y="2243911"/>
            <a:ext cx="2240567" cy="4969678"/>
          </a:xfrm>
          <a:prstGeom prst="rect">
            <a:avLst/>
          </a:prstGeom>
        </p:spPr>
      </p:pic>
      <p:sp>
        <p:nvSpPr>
          <p:cNvPr id="6" name="Rectangle 2">
            <a:extLst>
              <a:ext uri="{FF2B5EF4-FFF2-40B4-BE49-F238E27FC236}">
                <a16:creationId xmlns:a16="http://schemas.microsoft.com/office/drawing/2014/main" id="{B711FFFA-D0A6-4B5F-8709-7BC240879E38}"/>
              </a:ext>
            </a:extLst>
          </p:cNvPr>
          <p:cNvSpPr>
            <a:spLocks noChangeArrowheads="1"/>
          </p:cNvSpPr>
          <p:nvPr/>
        </p:nvSpPr>
        <p:spPr bwMode="auto">
          <a:xfrm>
            <a:off x="1202515" y="408562"/>
            <a:ext cx="97869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fontAlgn="base">
              <a:lnSpc>
                <a:spcPct val="100000"/>
              </a:lnSpc>
              <a:spcBef>
                <a:spcPct val="0"/>
              </a:spcBef>
              <a:spcAft>
                <a:spcPct val="0"/>
              </a:spcAft>
              <a:buNone/>
              <a:defRPr/>
            </a:pPr>
            <a:r>
              <a:rPr lang="en-GB" altLang="en-US" sz="5400" b="1">
                <a:solidFill>
                  <a:srgbClr val="3BB2B3"/>
                </a:solidFill>
                <a:latin typeface="Verdana" panose="020B0604030504040204" pitchFamily="34" charset="0"/>
              </a:rPr>
              <a:t>Relationships</a:t>
            </a:r>
            <a:r>
              <a:rPr lang="en-GB">
                <a:solidFill>
                  <a:srgbClr val="3BB2B3"/>
                </a:solidFill>
              </a:rPr>
              <a:t> </a:t>
            </a:r>
            <a:endParaRPr kumimoji="0" lang="en-GB" altLang="en-US" sz="4000" b="1" i="0" u="none" strike="noStrike" kern="1200" cap="none" spc="0" normalizeH="0" baseline="0" noProof="0">
              <a:ln>
                <a:noFill/>
              </a:ln>
              <a:solidFill>
                <a:srgbClr val="3BB2B3"/>
              </a:solidFill>
              <a:effectLst/>
              <a:uLnTx/>
              <a:uFillTx/>
              <a:latin typeface="Verdana" panose="020B0604030504040204" pitchFamily="34" charset="0"/>
              <a:ea typeface="+mn-ea"/>
              <a:cs typeface="+mn-cs"/>
            </a:endParaRPr>
          </a:p>
        </p:txBody>
      </p:sp>
      <p:sp>
        <p:nvSpPr>
          <p:cNvPr id="2" name="TextBox 1">
            <a:extLst>
              <a:ext uri="{FF2B5EF4-FFF2-40B4-BE49-F238E27FC236}">
                <a16:creationId xmlns:a16="http://schemas.microsoft.com/office/drawing/2014/main" id="{97BEAFB4-7E37-42E1-A969-A09B1454C70B}"/>
              </a:ext>
            </a:extLst>
          </p:cNvPr>
          <p:cNvSpPr txBox="1"/>
          <p:nvPr/>
        </p:nvSpPr>
        <p:spPr>
          <a:xfrm>
            <a:off x="2900923" y="2630126"/>
            <a:ext cx="8768703" cy="2554545"/>
          </a:xfrm>
          <a:prstGeom prst="rect">
            <a:avLst/>
          </a:prstGeom>
          <a:noFill/>
        </p:spPr>
        <p:txBody>
          <a:bodyPr wrap="square" rtlCol="0">
            <a:spAutoFit/>
          </a:bodyPr>
          <a:lstStyle/>
          <a:p>
            <a:pPr algn="ctr"/>
            <a:endParaRPr lang="en-GB" sz="3200">
              <a:latin typeface="Verdana" panose="020B0604030504040204" pitchFamily="34" charset="0"/>
              <a:ea typeface="Verdana" panose="020B0604030504040204" pitchFamily="34" charset="0"/>
            </a:endParaRPr>
          </a:p>
          <a:p>
            <a:pPr marL="457200" indent="-457200">
              <a:buFont typeface="Wingdings" panose="05000000000000000000" pitchFamily="2" charset="2"/>
              <a:buChar char="Ø"/>
            </a:pPr>
            <a:r>
              <a:rPr lang="en-GB" sz="3200">
                <a:latin typeface="Verdana" panose="020B0604030504040204" pitchFamily="34" charset="0"/>
                <a:ea typeface="Verdana" panose="020B0604030504040204" pitchFamily="34" charset="0"/>
              </a:rPr>
              <a:t>Strength/importance </a:t>
            </a:r>
          </a:p>
          <a:p>
            <a:pPr marL="457200" indent="-457200">
              <a:buFont typeface="Wingdings" panose="05000000000000000000" pitchFamily="2" charset="2"/>
              <a:buChar char="Ø"/>
            </a:pPr>
            <a:r>
              <a:rPr lang="en-GB" sz="3200">
                <a:latin typeface="Verdana" panose="020B0604030504040204" pitchFamily="34" charset="0"/>
                <a:ea typeface="Verdana" panose="020B0604030504040204" pitchFamily="34" charset="0"/>
              </a:rPr>
              <a:t>Level of “give and take” </a:t>
            </a:r>
          </a:p>
          <a:p>
            <a:pPr marL="457200" indent="-457200">
              <a:buFont typeface="Wingdings" panose="05000000000000000000" pitchFamily="2" charset="2"/>
              <a:buChar char="Ø"/>
            </a:pPr>
            <a:r>
              <a:rPr lang="en-GB" sz="3200">
                <a:latin typeface="Verdana" panose="020B0604030504040204" pitchFamily="34" charset="0"/>
                <a:ea typeface="Verdana" panose="020B0604030504040204" pitchFamily="34" charset="0"/>
              </a:rPr>
              <a:t>How they impact us (positive or negative/ stressful)</a:t>
            </a:r>
          </a:p>
        </p:txBody>
      </p:sp>
      <p:pic>
        <p:nvPicPr>
          <p:cNvPr id="15" name="Picture 14" descr="A drawing of an older man and woman arm in arm">
            <a:extLst>
              <a:ext uri="{FF2B5EF4-FFF2-40B4-BE49-F238E27FC236}">
                <a16:creationId xmlns:a16="http://schemas.microsoft.com/office/drawing/2014/main" id="{19E7F7CF-A413-4D7E-BE08-9D8696C14A1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9916" b="89916" l="20619" r="100000">
                        <a14:foregroundMark x1="27491" y1="80840" x2="23711" y2="86891"/>
                        <a14:foregroundMark x1="22337" y1="87899" x2="20619" y2="87563"/>
                        <a14:backgroundMark x1="76632" y1="78655" x2="90722" y2="82185"/>
                        <a14:backgroundMark x1="90722" y1="82017" x2="99656" y2="81345"/>
                        <a14:backgroundMark x1="21993" y1="87899" x2="21993" y2="87899"/>
                        <a14:backgroundMark x1="21993" y1="88235" x2="23711" y2="88235"/>
                        <a14:backgroundMark x1="82131" y1="83025" x2="81443" y2="84202"/>
                      </a14:backgroundRemoval>
                    </a14:imgEffect>
                  </a14:imgLayer>
                </a14:imgProps>
              </a:ext>
              <a:ext uri="{28A0092B-C50C-407E-A947-70E740481C1C}">
                <a14:useLocalDpi xmlns:a14="http://schemas.microsoft.com/office/drawing/2010/main"/>
              </a:ext>
            </a:extLst>
          </a:blip>
          <a:srcRect/>
          <a:stretch/>
        </p:blipFill>
        <p:spPr>
          <a:xfrm flipH="1">
            <a:off x="-290470" y="2243911"/>
            <a:ext cx="2432728" cy="4969678"/>
          </a:xfrm>
          <a:prstGeom prst="rect">
            <a:avLst/>
          </a:prstGeom>
        </p:spPr>
      </p:pic>
      <p:sp>
        <p:nvSpPr>
          <p:cNvPr id="3" name="Rectangle 2">
            <a:extLst>
              <a:ext uri="{FF2B5EF4-FFF2-40B4-BE49-F238E27FC236}">
                <a16:creationId xmlns:a16="http://schemas.microsoft.com/office/drawing/2014/main" id="{707BB5BF-7F36-F957-4028-97C96263EA11}"/>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F2E8103-4F41-607E-D773-7075B6EE7744}"/>
              </a:ext>
            </a:extLst>
          </p:cNvPr>
          <p:cNvSpPr txBox="1"/>
          <p:nvPr/>
        </p:nvSpPr>
        <p:spPr>
          <a:xfrm>
            <a:off x="1422559" y="1754216"/>
            <a:ext cx="9603556" cy="1569660"/>
          </a:xfrm>
          <a:prstGeom prst="rect">
            <a:avLst/>
          </a:prstGeom>
          <a:noFill/>
        </p:spPr>
        <p:txBody>
          <a:bodyPr wrap="square" rtlCol="0">
            <a:spAutoFit/>
          </a:bodyPr>
          <a:lstStyle/>
          <a:p>
            <a:r>
              <a:rPr lang="en-GB" sz="3200">
                <a:latin typeface="Verdana" panose="020B0604030504040204" pitchFamily="34" charset="0"/>
                <a:ea typeface="Verdana" panose="020B0604030504040204" pitchFamily="34" charset="0"/>
              </a:rPr>
              <a:t>Relationships are the connections we make with the people around us. They can vary in: </a:t>
            </a:r>
          </a:p>
          <a:p>
            <a:endParaRPr lang="en-GB" sz="32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74845118"/>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711FFFA-D0A6-4B5F-8709-7BC240879E38}"/>
              </a:ext>
            </a:extLst>
          </p:cNvPr>
          <p:cNvSpPr>
            <a:spLocks noChangeArrowheads="1"/>
          </p:cNvSpPr>
          <p:nvPr/>
        </p:nvSpPr>
        <p:spPr bwMode="auto">
          <a:xfrm>
            <a:off x="738058" y="178475"/>
            <a:ext cx="114539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fontAlgn="base">
              <a:lnSpc>
                <a:spcPct val="100000"/>
              </a:lnSpc>
              <a:spcBef>
                <a:spcPct val="0"/>
              </a:spcBef>
              <a:spcAft>
                <a:spcPct val="0"/>
              </a:spcAft>
              <a:buNone/>
              <a:defRPr/>
            </a:pPr>
            <a:r>
              <a:rPr lang="en-GB" altLang="en-US" sz="5400" b="1">
                <a:solidFill>
                  <a:srgbClr val="3BB2B3"/>
                </a:solidFill>
                <a:latin typeface="Verdana" panose="020B0604030504040204" pitchFamily="34" charset="0"/>
              </a:rPr>
              <a:t>Relationships and Conflict</a:t>
            </a:r>
            <a:r>
              <a:rPr lang="en-GB" sz="5400">
                <a:solidFill>
                  <a:srgbClr val="3BB2B3"/>
                </a:solidFill>
              </a:rPr>
              <a:t> </a:t>
            </a:r>
            <a:endParaRPr kumimoji="0" lang="en-GB" altLang="en-US" sz="5400" b="1" i="0" u="none" strike="noStrike" kern="1200" cap="none" spc="0" normalizeH="0" baseline="0" noProof="0">
              <a:ln>
                <a:noFill/>
              </a:ln>
              <a:solidFill>
                <a:srgbClr val="3BB2B3"/>
              </a:solidFill>
              <a:effectLst/>
              <a:uLnTx/>
              <a:uFillTx/>
              <a:latin typeface="Verdana" panose="020B0604030504040204" pitchFamily="34" charset="0"/>
              <a:ea typeface="+mn-ea"/>
              <a:cs typeface="+mn-cs"/>
            </a:endParaRPr>
          </a:p>
        </p:txBody>
      </p:sp>
      <p:sp>
        <p:nvSpPr>
          <p:cNvPr id="2" name="TextBox 1">
            <a:extLst>
              <a:ext uri="{FF2B5EF4-FFF2-40B4-BE49-F238E27FC236}">
                <a16:creationId xmlns:a16="http://schemas.microsoft.com/office/drawing/2014/main" id="{97BEAFB4-7E37-42E1-A969-A09B1454C70B}"/>
              </a:ext>
            </a:extLst>
          </p:cNvPr>
          <p:cNvSpPr txBox="1"/>
          <p:nvPr/>
        </p:nvSpPr>
        <p:spPr>
          <a:xfrm>
            <a:off x="935356" y="1172987"/>
            <a:ext cx="10741306" cy="954107"/>
          </a:xfrm>
          <a:prstGeom prst="rect">
            <a:avLst/>
          </a:prstGeom>
          <a:noFill/>
        </p:spPr>
        <p:txBody>
          <a:bodyPr wrap="square" rtlCol="0">
            <a:spAutoFit/>
          </a:bodyPr>
          <a:lstStyle/>
          <a:p>
            <a:pPr algn="ctr"/>
            <a:r>
              <a:rPr lang="en-GB" sz="2800">
                <a:latin typeface="Verdana" panose="020B0604030504040204" pitchFamily="34" charset="0"/>
                <a:ea typeface="Verdana" panose="020B0604030504040204" pitchFamily="34" charset="0"/>
              </a:rPr>
              <a:t>We all experience conflict in our relationships sometimes. It is NORMAL. There are 2 types of conflict: </a:t>
            </a:r>
          </a:p>
        </p:txBody>
      </p:sp>
      <p:grpSp>
        <p:nvGrpSpPr>
          <p:cNvPr id="8" name="Group 7">
            <a:extLst>
              <a:ext uri="{FF2B5EF4-FFF2-40B4-BE49-F238E27FC236}">
                <a16:creationId xmlns:a16="http://schemas.microsoft.com/office/drawing/2014/main" id="{9EBC9717-9316-ED68-36E0-B30BF78749DA}"/>
              </a:ext>
            </a:extLst>
          </p:cNvPr>
          <p:cNvGrpSpPr/>
          <p:nvPr/>
        </p:nvGrpSpPr>
        <p:grpSpPr>
          <a:xfrm>
            <a:off x="6582009" y="2512340"/>
            <a:ext cx="4768532" cy="3033485"/>
            <a:chOff x="3005246" y="1225154"/>
            <a:chExt cx="4768532" cy="3033485"/>
          </a:xfrm>
          <a:solidFill>
            <a:srgbClr val="E4874E"/>
          </a:solidFill>
        </p:grpSpPr>
        <p:sp>
          <p:nvSpPr>
            <p:cNvPr id="3" name="Rectangle: Rounded Corners 2">
              <a:extLst>
                <a:ext uri="{FF2B5EF4-FFF2-40B4-BE49-F238E27FC236}">
                  <a16:creationId xmlns:a16="http://schemas.microsoft.com/office/drawing/2014/main" id="{C5A2DDDB-395D-EC0E-EA71-11323589ABFE}"/>
                </a:ext>
              </a:extLst>
            </p:cNvPr>
            <p:cNvSpPr/>
            <p:nvPr/>
          </p:nvSpPr>
          <p:spPr>
            <a:xfrm>
              <a:off x="3005246" y="1225154"/>
              <a:ext cx="4674637" cy="3033485"/>
            </a:xfrm>
            <a:prstGeom prst="roundRect">
              <a:avLst/>
            </a:prstGeom>
            <a:grpFill/>
            <a:ln>
              <a:solidFill>
                <a:srgbClr val="E487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BB2B3"/>
                </a:solidFill>
              </a:endParaRPr>
            </a:p>
          </p:txBody>
        </p:sp>
        <p:sp>
          <p:nvSpPr>
            <p:cNvPr id="4" name="TextBox 3">
              <a:extLst>
                <a:ext uri="{FF2B5EF4-FFF2-40B4-BE49-F238E27FC236}">
                  <a16:creationId xmlns:a16="http://schemas.microsoft.com/office/drawing/2014/main" id="{76215C6B-DC48-A568-67DB-069A7432BAC8}"/>
                </a:ext>
              </a:extLst>
            </p:cNvPr>
            <p:cNvSpPr txBox="1"/>
            <p:nvPr/>
          </p:nvSpPr>
          <p:spPr>
            <a:xfrm>
              <a:off x="3416016" y="1342674"/>
              <a:ext cx="4357762" cy="2431435"/>
            </a:xfrm>
            <a:prstGeom prst="rect">
              <a:avLst/>
            </a:prstGeom>
            <a:noFill/>
            <a:ln>
              <a:noFill/>
            </a:ln>
          </p:spPr>
          <p:txBody>
            <a:bodyPr wrap="square" rtlCol="0">
              <a:spAutoFit/>
            </a:bodyPr>
            <a:lstStyle/>
            <a:p>
              <a:pPr algn="ctr"/>
              <a:r>
                <a:rPr lang="en-GB" sz="3200" b="1">
                  <a:solidFill>
                    <a:schemeClr val="bg1"/>
                  </a:solidFill>
                  <a:latin typeface="Verdana" panose="020B0604030504040204" pitchFamily="34" charset="0"/>
                  <a:ea typeface="Verdana" panose="020B0604030504040204" pitchFamily="34" charset="0"/>
                </a:rPr>
                <a:t>Destructive</a:t>
              </a:r>
              <a:endParaRPr lang="en-GB" sz="3200">
                <a:solidFill>
                  <a:schemeClr val="bg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2400">
                  <a:latin typeface="Verdana" panose="020B0604030504040204" pitchFamily="34" charset="0"/>
                  <a:ea typeface="Verdana" panose="020B0604030504040204" pitchFamily="34" charset="0"/>
                </a:rPr>
                <a:t>Negative outcomes for  at least 1 person</a:t>
              </a:r>
            </a:p>
            <a:p>
              <a:pPr marL="285750" indent="-285750">
                <a:buFont typeface="Arial" panose="020B0604020202020204" pitchFamily="34" charset="0"/>
                <a:buChar char="•"/>
              </a:pPr>
              <a:r>
                <a:rPr lang="en-GB" sz="2400">
                  <a:latin typeface="Verdana" panose="020B0604030504040204" pitchFamily="34" charset="0"/>
                  <a:ea typeface="Verdana" panose="020B0604030504040204" pitchFamily="34" charset="0"/>
                </a:rPr>
                <a:t>Stressful/negative experience </a:t>
              </a:r>
            </a:p>
            <a:p>
              <a:pPr marL="285750" indent="-285750">
                <a:buFont typeface="Arial" panose="020B0604020202020204" pitchFamily="34" charset="0"/>
                <a:buChar char="•"/>
              </a:pPr>
              <a:r>
                <a:rPr lang="en-GB" sz="2400">
                  <a:latin typeface="Verdana" panose="020B0604030504040204" pitchFamily="34" charset="0"/>
                  <a:ea typeface="Verdana" panose="020B0604030504040204" pitchFamily="34" charset="0"/>
                </a:rPr>
                <a:t>Damages relationships</a:t>
              </a:r>
              <a:endParaRPr lang="en-GB" sz="1600"/>
            </a:p>
          </p:txBody>
        </p:sp>
      </p:grpSp>
      <p:grpSp>
        <p:nvGrpSpPr>
          <p:cNvPr id="10" name="Group 9">
            <a:extLst>
              <a:ext uri="{FF2B5EF4-FFF2-40B4-BE49-F238E27FC236}">
                <a16:creationId xmlns:a16="http://schemas.microsoft.com/office/drawing/2014/main" id="{90142FF5-913F-E369-6840-11604324B76B}"/>
              </a:ext>
            </a:extLst>
          </p:cNvPr>
          <p:cNvGrpSpPr/>
          <p:nvPr/>
        </p:nvGrpSpPr>
        <p:grpSpPr>
          <a:xfrm>
            <a:off x="935356" y="2512341"/>
            <a:ext cx="4768532" cy="3033485"/>
            <a:chOff x="3005246" y="1225154"/>
            <a:chExt cx="4768532" cy="3033485"/>
          </a:xfrm>
        </p:grpSpPr>
        <p:sp>
          <p:nvSpPr>
            <p:cNvPr id="11" name="Rectangle: Rounded Corners 10">
              <a:extLst>
                <a:ext uri="{FF2B5EF4-FFF2-40B4-BE49-F238E27FC236}">
                  <a16:creationId xmlns:a16="http://schemas.microsoft.com/office/drawing/2014/main" id="{4FC611A5-2F3B-79DA-43A2-A39C4D84ACFA}"/>
                </a:ext>
              </a:extLst>
            </p:cNvPr>
            <p:cNvSpPr/>
            <p:nvPr/>
          </p:nvSpPr>
          <p:spPr>
            <a:xfrm>
              <a:off x="3005246" y="1225154"/>
              <a:ext cx="4674637" cy="3033485"/>
            </a:xfrm>
            <a:prstGeom prst="roundRect">
              <a:avLst/>
            </a:prstGeom>
            <a:solidFill>
              <a:srgbClr val="3BB2B3"/>
            </a:solidFill>
            <a:ln>
              <a:solidFill>
                <a:srgbClr val="3BB2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BB2B3"/>
                </a:solidFill>
              </a:endParaRPr>
            </a:p>
          </p:txBody>
        </p:sp>
        <p:sp>
          <p:nvSpPr>
            <p:cNvPr id="12" name="TextBox 11">
              <a:extLst>
                <a:ext uri="{FF2B5EF4-FFF2-40B4-BE49-F238E27FC236}">
                  <a16:creationId xmlns:a16="http://schemas.microsoft.com/office/drawing/2014/main" id="{A79C2929-A4E3-6753-F1C0-9A7F086C623C}"/>
                </a:ext>
              </a:extLst>
            </p:cNvPr>
            <p:cNvSpPr txBox="1"/>
            <p:nvPr/>
          </p:nvSpPr>
          <p:spPr>
            <a:xfrm>
              <a:off x="3416016" y="1342674"/>
              <a:ext cx="4357762" cy="2800767"/>
            </a:xfrm>
            <a:prstGeom prst="rect">
              <a:avLst/>
            </a:prstGeom>
            <a:noFill/>
          </p:spPr>
          <p:txBody>
            <a:bodyPr wrap="square" rtlCol="0">
              <a:spAutoFit/>
            </a:bodyPr>
            <a:lstStyle/>
            <a:p>
              <a:pPr algn="ctr"/>
              <a:r>
                <a:rPr lang="en-GB" sz="3200" b="1">
                  <a:solidFill>
                    <a:schemeClr val="bg1"/>
                  </a:solidFill>
                  <a:latin typeface="Verdana" panose="020B0604030504040204" pitchFamily="34" charset="0"/>
                  <a:ea typeface="Verdana" panose="020B0604030504040204" pitchFamily="34" charset="0"/>
                </a:rPr>
                <a:t>Constructive</a:t>
              </a:r>
              <a:endParaRPr lang="en-GB" sz="3200">
                <a:solidFill>
                  <a:schemeClr val="bg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2400">
                  <a:latin typeface="Verdana" panose="020B0604030504040204" pitchFamily="34" charset="0"/>
                  <a:ea typeface="Verdana" panose="020B0604030504040204" pitchFamily="34" charset="0"/>
                </a:rPr>
                <a:t>Positive outcomes for everyone </a:t>
              </a:r>
            </a:p>
            <a:p>
              <a:pPr marL="285750" indent="-285750">
                <a:buFont typeface="Arial" panose="020B0604020202020204" pitchFamily="34" charset="0"/>
                <a:buChar char="•"/>
              </a:pPr>
              <a:r>
                <a:rPr lang="en-GB" sz="2400">
                  <a:latin typeface="Verdana" panose="020B0604030504040204" pitchFamily="34" charset="0"/>
                  <a:ea typeface="Verdana" panose="020B0604030504040204" pitchFamily="34" charset="0"/>
                </a:rPr>
                <a:t>Create new ideas </a:t>
              </a:r>
            </a:p>
            <a:p>
              <a:pPr marL="285750" indent="-285750">
                <a:buFont typeface="Arial" panose="020B0604020202020204" pitchFamily="34" charset="0"/>
                <a:buChar char="•"/>
              </a:pPr>
              <a:r>
                <a:rPr lang="en-GB" sz="2400">
                  <a:latin typeface="Verdana" panose="020B0604030504040204" pitchFamily="34" charset="0"/>
                  <a:ea typeface="Verdana" panose="020B0604030504040204" pitchFamily="34" charset="0"/>
                </a:rPr>
                <a:t>Share knowledge</a:t>
              </a:r>
            </a:p>
            <a:p>
              <a:pPr marL="285750" indent="-285750">
                <a:buFont typeface="Arial" panose="020B0604020202020204" pitchFamily="34" charset="0"/>
                <a:buChar char="•"/>
              </a:pPr>
              <a:r>
                <a:rPr lang="en-GB" sz="2400">
                  <a:latin typeface="Verdana" panose="020B0604030504040204" pitchFamily="34" charset="0"/>
                  <a:ea typeface="Verdana" panose="020B0604030504040204" pitchFamily="34" charset="0"/>
                </a:rPr>
                <a:t>Strengthens relationships </a:t>
              </a:r>
              <a:r>
                <a:rPr lang="en-GB" sz="1600"/>
                <a:t> </a:t>
              </a:r>
            </a:p>
          </p:txBody>
        </p:sp>
      </p:grpSp>
      <p:sp>
        <p:nvSpPr>
          <p:cNvPr id="13" name="Rectangle 12">
            <a:extLst>
              <a:ext uri="{FF2B5EF4-FFF2-40B4-BE49-F238E27FC236}">
                <a16:creationId xmlns:a16="http://schemas.microsoft.com/office/drawing/2014/main" id="{98FAB420-8CF3-E183-14F1-64C9826FE986}"/>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093552"/>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711FFFA-D0A6-4B5F-8709-7BC240879E38}"/>
              </a:ext>
            </a:extLst>
          </p:cNvPr>
          <p:cNvSpPr>
            <a:spLocks noChangeArrowheads="1"/>
          </p:cNvSpPr>
          <p:nvPr/>
        </p:nvSpPr>
        <p:spPr bwMode="auto">
          <a:xfrm>
            <a:off x="771425" y="146287"/>
            <a:ext cx="108980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fontAlgn="base">
              <a:lnSpc>
                <a:spcPct val="100000"/>
              </a:lnSpc>
              <a:spcBef>
                <a:spcPct val="0"/>
              </a:spcBef>
              <a:spcAft>
                <a:spcPct val="0"/>
              </a:spcAft>
              <a:buNone/>
              <a:defRPr/>
            </a:pPr>
            <a:r>
              <a:rPr lang="en-GB" altLang="en-US" sz="5400" b="1">
                <a:solidFill>
                  <a:srgbClr val="3BB2B3"/>
                </a:solidFill>
                <a:latin typeface="Verdana" panose="020B0604030504040204" pitchFamily="34" charset="0"/>
                <a:ea typeface="Verdana" panose="020B0604030504040204" pitchFamily="34" charset="0"/>
              </a:rPr>
              <a:t>Relationships and Conflict</a:t>
            </a:r>
            <a:r>
              <a:rPr lang="en-GB" sz="5400">
                <a:solidFill>
                  <a:srgbClr val="3BB2B3"/>
                </a:solidFill>
                <a:latin typeface="Verdana" panose="020B0604030504040204" pitchFamily="34" charset="0"/>
                <a:ea typeface="Verdana" panose="020B0604030504040204" pitchFamily="34" charset="0"/>
              </a:rPr>
              <a:t> </a:t>
            </a:r>
            <a:endParaRPr kumimoji="0" lang="en-GB" altLang="en-US" sz="5400" b="1" i="0" u="none" strike="noStrike" kern="1200" cap="none" spc="0" normalizeH="0" baseline="0" noProof="0">
              <a:ln>
                <a:noFill/>
              </a:ln>
              <a:solidFill>
                <a:srgbClr val="3BB2B3"/>
              </a:solidFill>
              <a:effectLst/>
              <a:uLnTx/>
              <a:uFillTx/>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97BEAFB4-7E37-42E1-A969-A09B1454C70B}"/>
              </a:ext>
            </a:extLst>
          </p:cNvPr>
          <p:cNvSpPr txBox="1"/>
          <p:nvPr/>
        </p:nvSpPr>
        <p:spPr>
          <a:xfrm>
            <a:off x="849794" y="1323963"/>
            <a:ext cx="10741306" cy="954107"/>
          </a:xfrm>
          <a:prstGeom prst="rect">
            <a:avLst/>
          </a:prstGeom>
          <a:noFill/>
        </p:spPr>
        <p:txBody>
          <a:bodyPr wrap="square" rtlCol="0">
            <a:spAutoFit/>
          </a:bodyPr>
          <a:lstStyle/>
          <a:p>
            <a:pPr algn="ctr"/>
            <a:r>
              <a:rPr lang="en-GB" sz="2800">
                <a:latin typeface="Verdana" panose="020B0604030504040204" pitchFamily="34" charset="0"/>
                <a:ea typeface="Verdana" panose="020B0604030504040204" pitchFamily="34" charset="0"/>
              </a:rPr>
              <a:t>There are lots of things that cause conflict. Here are a few common causes:</a:t>
            </a:r>
          </a:p>
        </p:txBody>
      </p:sp>
      <p:pic>
        <p:nvPicPr>
          <p:cNvPr id="4" name="Picture 3" descr="A image of balanced weighing scales. On the left there is a cross and on the right there is a tick. This represents values. ">
            <a:extLst>
              <a:ext uri="{FF2B5EF4-FFF2-40B4-BE49-F238E27FC236}">
                <a16:creationId xmlns:a16="http://schemas.microsoft.com/office/drawing/2014/main" id="{4E1BEE8B-F94A-B9F3-02F4-1400140741E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350" b="89431" l="10979" r="100000">
                        <a14:foregroundMark x1="22255" y1="36585" x2="76855" y2="58943"/>
                        <a14:foregroundMark x1="76855" y1="58943" x2="66172" y2="35772"/>
                        <a14:foregroundMark x1="66172" y1="35772" x2="49852" y2="32520"/>
                        <a14:foregroundMark x1="45401" y1="53659" x2="42433" y2="60569"/>
                        <a14:foregroundMark x1="12760" y1="65854" x2="10979" y2="38211"/>
                      </a14:backgroundRemoval>
                    </a14:imgEffect>
                  </a14:imgLayer>
                </a14:imgProps>
              </a:ext>
              <a:ext uri="{28A0092B-C50C-407E-A947-70E740481C1C}">
                <a14:useLocalDpi xmlns:a14="http://schemas.microsoft.com/office/drawing/2010/main"/>
              </a:ext>
            </a:extLst>
          </a:blip>
          <a:srcRect/>
          <a:stretch/>
        </p:blipFill>
        <p:spPr>
          <a:xfrm>
            <a:off x="488059" y="2324331"/>
            <a:ext cx="3245387" cy="2367409"/>
          </a:xfrm>
          <a:prstGeom prst="rect">
            <a:avLst/>
          </a:prstGeom>
        </p:spPr>
      </p:pic>
      <p:sp>
        <p:nvSpPr>
          <p:cNvPr id="5" name="Rectangle 4">
            <a:extLst>
              <a:ext uri="{FF2B5EF4-FFF2-40B4-BE49-F238E27FC236}">
                <a16:creationId xmlns:a16="http://schemas.microsoft.com/office/drawing/2014/main" id="{255F1B37-ADFD-6695-6C75-AA8014DFFF2F}"/>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9DDF43-AFE2-3CCE-BAAF-901CF82A81D1}"/>
              </a:ext>
            </a:extLst>
          </p:cNvPr>
          <p:cNvSpPr txBox="1"/>
          <p:nvPr/>
        </p:nvSpPr>
        <p:spPr>
          <a:xfrm>
            <a:off x="29947" y="4738001"/>
            <a:ext cx="4161613" cy="954107"/>
          </a:xfrm>
          <a:prstGeom prst="rect">
            <a:avLst/>
          </a:prstGeom>
          <a:noFill/>
        </p:spPr>
        <p:txBody>
          <a:bodyPr wrap="square" rtlCol="0">
            <a:spAutoFit/>
          </a:bodyPr>
          <a:lstStyle/>
          <a:p>
            <a:pPr algn="ctr"/>
            <a:r>
              <a:rPr lang="en-GB" sz="2800">
                <a:latin typeface="Verdana" panose="020B0604030504040204" pitchFamily="34" charset="0"/>
                <a:ea typeface="Verdana" panose="020B0604030504040204" pitchFamily="34" charset="0"/>
              </a:rPr>
              <a:t>Difference in values, attitudes or beliefs </a:t>
            </a:r>
          </a:p>
        </p:txBody>
      </p:sp>
      <p:sp>
        <p:nvSpPr>
          <p:cNvPr id="10" name="TextBox 9">
            <a:extLst>
              <a:ext uri="{FF2B5EF4-FFF2-40B4-BE49-F238E27FC236}">
                <a16:creationId xmlns:a16="http://schemas.microsoft.com/office/drawing/2014/main" id="{42D6F619-8BC5-C5F4-6316-3FA03767A09F}"/>
              </a:ext>
            </a:extLst>
          </p:cNvPr>
          <p:cNvSpPr txBox="1"/>
          <p:nvPr/>
        </p:nvSpPr>
        <p:spPr>
          <a:xfrm>
            <a:off x="4296943" y="4677653"/>
            <a:ext cx="4161613" cy="1384995"/>
          </a:xfrm>
          <a:prstGeom prst="rect">
            <a:avLst/>
          </a:prstGeom>
          <a:noFill/>
        </p:spPr>
        <p:txBody>
          <a:bodyPr wrap="square" rtlCol="0">
            <a:spAutoFit/>
          </a:bodyPr>
          <a:lstStyle/>
          <a:p>
            <a:pPr algn="ctr"/>
            <a:r>
              <a:rPr lang="en-GB" sz="2800">
                <a:latin typeface="Verdana" panose="020B0604030504040204" pitchFamily="34" charset="0"/>
                <a:ea typeface="Verdana" panose="020B0604030504040204" pitchFamily="34" charset="0"/>
              </a:rPr>
              <a:t>Misunderstandings (incorrect or lack of info) </a:t>
            </a:r>
          </a:p>
        </p:txBody>
      </p:sp>
      <p:sp>
        <p:nvSpPr>
          <p:cNvPr id="11" name="TextBox 10">
            <a:extLst>
              <a:ext uri="{FF2B5EF4-FFF2-40B4-BE49-F238E27FC236}">
                <a16:creationId xmlns:a16="http://schemas.microsoft.com/office/drawing/2014/main" id="{020E2FE8-957A-CA99-B6B7-7C8A917A6828}"/>
              </a:ext>
            </a:extLst>
          </p:cNvPr>
          <p:cNvSpPr txBox="1"/>
          <p:nvPr/>
        </p:nvSpPr>
        <p:spPr>
          <a:xfrm>
            <a:off x="8391150" y="4680851"/>
            <a:ext cx="3770903" cy="1384995"/>
          </a:xfrm>
          <a:prstGeom prst="rect">
            <a:avLst/>
          </a:prstGeom>
          <a:noFill/>
        </p:spPr>
        <p:txBody>
          <a:bodyPr wrap="square" rtlCol="0">
            <a:spAutoFit/>
          </a:bodyPr>
          <a:lstStyle/>
          <a:p>
            <a:pPr algn="ctr"/>
            <a:r>
              <a:rPr lang="en-GB" sz="2800">
                <a:latin typeface="Verdana" panose="020B0604030504040204" pitchFamily="34" charset="0"/>
                <a:ea typeface="Verdana" panose="020B0604030504040204" pitchFamily="34" charset="0"/>
              </a:rPr>
              <a:t>Unmet needs (conflicts of interest)</a:t>
            </a:r>
          </a:p>
        </p:txBody>
      </p:sp>
      <p:pic>
        <p:nvPicPr>
          <p:cNvPr id="12" name="Picture 11" descr="an image of two question marks in speech bubbles">
            <a:extLst>
              <a:ext uri="{FF2B5EF4-FFF2-40B4-BE49-F238E27FC236}">
                <a16:creationId xmlns:a16="http://schemas.microsoft.com/office/drawing/2014/main" id="{89B336E7-D4C3-FA4E-8B08-D21BA8F683C0}"/>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222" b="97778" l="0" r="100000">
                        <a14:foregroundMark x1="56805" y1="34222" x2="21302" y2="33333"/>
                        <a14:foregroundMark x1="36982" y1="22222" x2="36982" y2="57778"/>
                        <a14:foregroundMark x1="63609" y1="49333" x2="56805" y2="63556"/>
                      </a14:backgroundRemoval>
                    </a14:imgEffect>
                  </a14:imgLayer>
                </a14:imgProps>
              </a:ext>
              <a:ext uri="{28A0092B-C50C-407E-A947-70E740481C1C}">
                <a14:useLocalDpi xmlns:a14="http://schemas.microsoft.com/office/drawing/2010/main"/>
              </a:ext>
            </a:extLst>
          </a:blip>
          <a:srcRect t="-9099"/>
          <a:stretch/>
        </p:blipFill>
        <p:spPr>
          <a:xfrm>
            <a:off x="4530348" y="2114183"/>
            <a:ext cx="3380197" cy="2465748"/>
          </a:xfrm>
          <a:prstGeom prst="rect">
            <a:avLst/>
          </a:prstGeom>
        </p:spPr>
      </p:pic>
      <p:pic>
        <p:nvPicPr>
          <p:cNvPr id="13" name="Picture 12" descr="An image of two hands holding a house, love heart and a dollar sign to represent basic needs. ">
            <a:extLst>
              <a:ext uri="{FF2B5EF4-FFF2-40B4-BE49-F238E27FC236}">
                <a16:creationId xmlns:a16="http://schemas.microsoft.com/office/drawing/2014/main" id="{D3292988-79E9-CA16-7BC3-DE7AF301ADA2}"/>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9787" b="93617" l="0" r="87537">
                        <a14:foregroundMark x1="55786" y1="38298" x2="42730" y2="51915"/>
                        <a14:foregroundMark x1="30861" y1="16170" x2="42136" y2="64681"/>
                        <a14:foregroundMark x1="42136" y1="64681" x2="51929" y2="65957"/>
                        <a14:foregroundMark x1="49555" y1="43830" x2="87537" y2="36596"/>
                        <a14:foregroundMark x1="34421" y1="20426" x2="34421" y2="20426"/>
                      </a14:backgroundRemoval>
                    </a14:imgEffect>
                  </a14:imgLayer>
                </a14:imgProps>
              </a:ext>
              <a:ext uri="{28A0092B-C50C-407E-A947-70E740481C1C}">
                <a14:useLocalDpi xmlns:a14="http://schemas.microsoft.com/office/drawing/2010/main"/>
              </a:ext>
            </a:extLst>
          </a:blip>
          <a:srcRect t="-4677"/>
          <a:stretch/>
        </p:blipFill>
        <p:spPr>
          <a:xfrm>
            <a:off x="8458556" y="2167832"/>
            <a:ext cx="3380197" cy="2465748"/>
          </a:xfrm>
          <a:prstGeom prst="rect">
            <a:avLst/>
          </a:prstGeom>
        </p:spPr>
      </p:pic>
    </p:spTree>
    <p:extLst>
      <p:ext uri="{BB962C8B-B14F-4D97-AF65-F5344CB8AC3E}">
        <p14:creationId xmlns:p14="http://schemas.microsoft.com/office/powerpoint/2010/main" val="2512812367"/>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8E4A5D1-073F-4E07-A86B-03540202A487}"/>
              </a:ext>
            </a:extLst>
          </p:cNvPr>
          <p:cNvSpPr>
            <a:spLocks noChangeArrowheads="1"/>
          </p:cNvSpPr>
          <p:nvPr/>
        </p:nvSpPr>
        <p:spPr bwMode="auto">
          <a:xfrm>
            <a:off x="1251642" y="368388"/>
            <a:ext cx="97829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0" b="1" i="0" u="none" strike="noStrike" kern="1200" cap="none" spc="0" normalizeH="0" baseline="0" noProof="0" dirty="0">
                <a:ln>
                  <a:noFill/>
                </a:ln>
                <a:solidFill>
                  <a:srgbClr val="396869"/>
                </a:solidFill>
                <a:effectLst/>
                <a:uLnTx/>
                <a:uFillTx/>
                <a:latin typeface="Verdana" panose="020B0604030504040204" pitchFamily="34" charset="0"/>
                <a:ea typeface="+mn-ea"/>
                <a:cs typeface="+mn-cs"/>
              </a:rPr>
              <a:t>Activity</a:t>
            </a:r>
          </a:p>
        </p:txBody>
      </p:sp>
      <p:sp>
        <p:nvSpPr>
          <p:cNvPr id="3" name="Rectangle 2">
            <a:extLst>
              <a:ext uri="{FF2B5EF4-FFF2-40B4-BE49-F238E27FC236}">
                <a16:creationId xmlns:a16="http://schemas.microsoft.com/office/drawing/2014/main" id="{0048B389-E4D4-A261-9824-ADF7B5B0D636}"/>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E154AF-654E-0E06-5073-C09F04C983FF}"/>
              </a:ext>
            </a:extLst>
          </p:cNvPr>
          <p:cNvSpPr txBox="1"/>
          <p:nvPr/>
        </p:nvSpPr>
        <p:spPr>
          <a:xfrm>
            <a:off x="767614" y="2124624"/>
            <a:ext cx="10955868" cy="1569660"/>
          </a:xfrm>
          <a:prstGeom prst="rect">
            <a:avLst/>
          </a:prstGeom>
          <a:noFill/>
        </p:spPr>
        <p:txBody>
          <a:bodyPr wrap="square" rtlCol="0">
            <a:spAutoFit/>
          </a:bodyPr>
          <a:lstStyle/>
          <a:p>
            <a:r>
              <a:rPr lang="en-GB" sz="3200" b="1" dirty="0">
                <a:latin typeface="Verdana" panose="020B0604030504040204" pitchFamily="34" charset="0"/>
                <a:ea typeface="Verdana" panose="020B0604030504040204" pitchFamily="34" charset="0"/>
              </a:rPr>
              <a:t>Causes of Conflict</a:t>
            </a:r>
          </a:p>
          <a:p>
            <a:r>
              <a:rPr lang="en-GB" sz="3200" dirty="0">
                <a:latin typeface="Verdana" panose="020B0604030504040204" pitchFamily="34" charset="0"/>
                <a:ea typeface="Verdana" panose="020B0604030504040204" pitchFamily="34" charset="0"/>
              </a:rPr>
              <a:t>Write down what things cause conflict in school and at home.</a:t>
            </a:r>
            <a:endParaRPr lang="en-GB" sz="3200" dirty="0"/>
          </a:p>
        </p:txBody>
      </p:sp>
      <p:sp>
        <p:nvSpPr>
          <p:cNvPr id="5" name="TextBox 4">
            <a:extLst>
              <a:ext uri="{FF2B5EF4-FFF2-40B4-BE49-F238E27FC236}">
                <a16:creationId xmlns:a16="http://schemas.microsoft.com/office/drawing/2014/main" id="{4A103061-D4A2-A8AF-5E96-271B6DBB2B62}"/>
              </a:ext>
            </a:extLst>
          </p:cNvPr>
          <p:cNvSpPr txBox="1"/>
          <p:nvPr/>
        </p:nvSpPr>
        <p:spPr>
          <a:xfrm>
            <a:off x="3552463" y="5746099"/>
            <a:ext cx="5087074"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(Class Activity D1) </a:t>
            </a:r>
          </a:p>
        </p:txBody>
      </p:sp>
    </p:spTree>
    <p:extLst>
      <p:ext uri="{BB962C8B-B14F-4D97-AF65-F5344CB8AC3E}">
        <p14:creationId xmlns:p14="http://schemas.microsoft.com/office/powerpoint/2010/main" val="214252508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8E4A5D1-073F-4E07-A86B-03540202A487}"/>
              </a:ext>
            </a:extLst>
          </p:cNvPr>
          <p:cNvSpPr>
            <a:spLocks noChangeArrowheads="1"/>
          </p:cNvSpPr>
          <p:nvPr/>
        </p:nvSpPr>
        <p:spPr bwMode="auto">
          <a:xfrm>
            <a:off x="1251642" y="368388"/>
            <a:ext cx="97829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0" b="1" i="0" u="none" strike="noStrike" kern="1200" cap="none" spc="0" normalizeH="0" baseline="0" noProof="0" dirty="0">
                <a:ln>
                  <a:noFill/>
                </a:ln>
                <a:solidFill>
                  <a:srgbClr val="396869"/>
                </a:solidFill>
                <a:effectLst/>
                <a:uLnTx/>
                <a:uFillTx/>
                <a:latin typeface="Verdana" panose="020B0604030504040204" pitchFamily="34" charset="0"/>
                <a:ea typeface="+mn-ea"/>
                <a:cs typeface="+mn-cs"/>
              </a:rPr>
              <a:t>Activity</a:t>
            </a:r>
          </a:p>
        </p:txBody>
      </p:sp>
      <p:sp>
        <p:nvSpPr>
          <p:cNvPr id="3" name="Rectangle 2">
            <a:extLst>
              <a:ext uri="{FF2B5EF4-FFF2-40B4-BE49-F238E27FC236}">
                <a16:creationId xmlns:a16="http://schemas.microsoft.com/office/drawing/2014/main" id="{0048B389-E4D4-A261-9824-ADF7B5B0D636}"/>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E154AF-654E-0E06-5073-C09F04C983FF}"/>
              </a:ext>
            </a:extLst>
          </p:cNvPr>
          <p:cNvSpPr txBox="1"/>
          <p:nvPr/>
        </p:nvSpPr>
        <p:spPr>
          <a:xfrm>
            <a:off x="767614" y="2124624"/>
            <a:ext cx="10955868" cy="2062103"/>
          </a:xfrm>
          <a:prstGeom prst="rect">
            <a:avLst/>
          </a:prstGeom>
          <a:noFill/>
        </p:spPr>
        <p:txBody>
          <a:bodyPr wrap="square" rtlCol="0">
            <a:spAutoFit/>
          </a:bodyPr>
          <a:lstStyle/>
          <a:p>
            <a:r>
              <a:rPr lang="en-GB" sz="3200" b="1" dirty="0" err="1">
                <a:latin typeface="Verdana" panose="020B0604030504040204" pitchFamily="34" charset="0"/>
                <a:ea typeface="Verdana" panose="020B0604030504040204" pitchFamily="34" charset="0"/>
              </a:rPr>
              <a:t>Armwrestling</a:t>
            </a:r>
            <a:endParaRPr lang="en-GB" sz="3200" b="1" dirty="0">
              <a:latin typeface="Verdana" panose="020B0604030504040204" pitchFamily="34" charset="0"/>
              <a:ea typeface="Verdana" panose="020B0604030504040204" pitchFamily="34" charset="0"/>
            </a:endParaRPr>
          </a:p>
          <a:p>
            <a:r>
              <a:rPr lang="en-GB" sz="3200" dirty="0">
                <a:latin typeface="Verdana" panose="020B0604030504040204" pitchFamily="34" charset="0"/>
                <a:ea typeface="Verdana" panose="020B0604030504040204" pitchFamily="34" charset="0"/>
              </a:rPr>
              <a:t>Imagine you get £1 for every time you get the back of the other person’s hand to touch the desk. How would you approach the </a:t>
            </a:r>
            <a:r>
              <a:rPr lang="en-GB" sz="3200" dirty="0" err="1">
                <a:latin typeface="Verdana" panose="020B0604030504040204" pitchFamily="34" charset="0"/>
                <a:ea typeface="Verdana" panose="020B0604030504040204" pitchFamily="34" charset="0"/>
              </a:rPr>
              <a:t>armwrestle</a:t>
            </a:r>
            <a:r>
              <a:rPr lang="en-GB" sz="3200" dirty="0">
                <a:latin typeface="Verdana" panose="020B0604030504040204" pitchFamily="34" charset="0"/>
                <a:ea typeface="Verdana" panose="020B0604030504040204" pitchFamily="34" charset="0"/>
              </a:rPr>
              <a:t>? </a:t>
            </a:r>
            <a:endParaRPr lang="en-GB" sz="3200" dirty="0"/>
          </a:p>
        </p:txBody>
      </p:sp>
      <p:sp>
        <p:nvSpPr>
          <p:cNvPr id="2" name="TextBox 1">
            <a:extLst>
              <a:ext uri="{FF2B5EF4-FFF2-40B4-BE49-F238E27FC236}">
                <a16:creationId xmlns:a16="http://schemas.microsoft.com/office/drawing/2014/main" id="{501D73AD-0150-3187-4F0E-B4854504F758}"/>
              </a:ext>
            </a:extLst>
          </p:cNvPr>
          <p:cNvSpPr txBox="1"/>
          <p:nvPr/>
        </p:nvSpPr>
        <p:spPr>
          <a:xfrm>
            <a:off x="3552463" y="5746099"/>
            <a:ext cx="5087074"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(Class Activity D2) </a:t>
            </a:r>
          </a:p>
        </p:txBody>
      </p:sp>
    </p:spTree>
    <p:extLst>
      <p:ext uri="{BB962C8B-B14F-4D97-AF65-F5344CB8AC3E}">
        <p14:creationId xmlns:p14="http://schemas.microsoft.com/office/powerpoint/2010/main" val="4168205533"/>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1ECC73-502E-4794-8E6A-0C94F43178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0698" y="1866377"/>
            <a:ext cx="7272509" cy="3876155"/>
          </a:xfrm>
          <a:prstGeom prst="rect">
            <a:avLst/>
          </a:prstGeom>
        </p:spPr>
      </p:pic>
      <p:sp>
        <p:nvSpPr>
          <p:cNvPr id="14" name="TextBox 13">
            <a:extLst>
              <a:ext uri="{FF2B5EF4-FFF2-40B4-BE49-F238E27FC236}">
                <a16:creationId xmlns:a16="http://schemas.microsoft.com/office/drawing/2014/main" id="{20611CCC-3F5D-4A85-BB3C-83581CFE60D3}"/>
              </a:ext>
            </a:extLst>
          </p:cNvPr>
          <p:cNvSpPr txBox="1"/>
          <p:nvPr/>
        </p:nvSpPr>
        <p:spPr>
          <a:xfrm>
            <a:off x="1497593" y="229716"/>
            <a:ext cx="9575415" cy="923330"/>
          </a:xfrm>
          <a:prstGeom prst="rect">
            <a:avLst/>
          </a:prstGeom>
          <a:noFill/>
        </p:spPr>
        <p:txBody>
          <a:bodyPr wrap="square" rtlCol="0">
            <a:spAutoFit/>
          </a:bodyPr>
          <a:lstStyle/>
          <a:p>
            <a:pPr algn="ctr"/>
            <a:r>
              <a:rPr lang="en-GB" sz="5400" b="1">
                <a:solidFill>
                  <a:srgbClr val="3BB2B3"/>
                </a:solidFill>
                <a:latin typeface="Verdana" panose="020B0604030504040204" pitchFamily="34" charset="0"/>
                <a:ea typeface="Verdana" panose="020B0604030504040204" pitchFamily="34" charset="0"/>
              </a:rPr>
              <a:t>Approaches to Conflict:</a:t>
            </a:r>
            <a:endParaRPr lang="en-GB" sz="5400">
              <a:solidFill>
                <a:srgbClr val="3BB2B3"/>
              </a:solidFill>
            </a:endParaRPr>
          </a:p>
        </p:txBody>
      </p:sp>
      <p:sp>
        <p:nvSpPr>
          <p:cNvPr id="15" name="TextBox 14">
            <a:extLst>
              <a:ext uri="{FF2B5EF4-FFF2-40B4-BE49-F238E27FC236}">
                <a16:creationId xmlns:a16="http://schemas.microsoft.com/office/drawing/2014/main" id="{77950502-41CB-475F-833A-5B1C4263C186}"/>
              </a:ext>
            </a:extLst>
          </p:cNvPr>
          <p:cNvSpPr txBox="1"/>
          <p:nvPr/>
        </p:nvSpPr>
        <p:spPr>
          <a:xfrm>
            <a:off x="282261" y="1563259"/>
            <a:ext cx="4037910" cy="4524315"/>
          </a:xfrm>
          <a:prstGeom prst="rect">
            <a:avLst/>
          </a:prstGeom>
          <a:noFill/>
        </p:spPr>
        <p:txBody>
          <a:bodyPr wrap="square" rtlCol="0">
            <a:spAutoFit/>
          </a:bodyPr>
          <a:lstStyle/>
          <a:p>
            <a:pPr marL="457200" indent="-457200">
              <a:buFont typeface="Arial" panose="020B0604020202020204" pitchFamily="34" charset="0"/>
              <a:buChar char="•"/>
            </a:pPr>
            <a:r>
              <a:rPr lang="en-GB">
                <a:latin typeface="Verdana" panose="020B0604030504040204" pitchFamily="34" charset="0"/>
                <a:ea typeface="Verdana" panose="020B0604030504040204" pitchFamily="34" charset="0"/>
              </a:rPr>
              <a:t>Like a </a:t>
            </a:r>
            <a:r>
              <a:rPr lang="en-GB" b="1">
                <a:latin typeface="Verdana" panose="020B0604030504040204" pitchFamily="34" charset="0"/>
                <a:ea typeface="Verdana" panose="020B0604030504040204" pitchFamily="34" charset="0"/>
              </a:rPr>
              <a:t>SHARK</a:t>
            </a:r>
            <a:r>
              <a:rPr lang="en-GB">
                <a:latin typeface="Verdana" panose="020B0604030504040204" pitchFamily="34" charset="0"/>
                <a:ea typeface="Verdana" panose="020B0604030504040204" pitchFamily="34" charset="0"/>
              </a:rPr>
              <a:t>, you might fight for what you want.</a:t>
            </a:r>
          </a:p>
          <a:p>
            <a:r>
              <a:rPr lang="en-GB">
                <a:latin typeface="Verdana" panose="020B0604030504040204" pitchFamily="34" charset="0"/>
                <a:ea typeface="Verdana" panose="020B0604030504040204" pitchFamily="34" charset="0"/>
              </a:rPr>
              <a:t> </a:t>
            </a:r>
          </a:p>
          <a:p>
            <a:pPr marL="457200" indent="-457200">
              <a:buFont typeface="Arial" panose="020B0604020202020204" pitchFamily="34" charset="0"/>
              <a:buChar char="•"/>
            </a:pPr>
            <a:r>
              <a:rPr lang="en-GB">
                <a:latin typeface="Verdana" panose="020B0604030504040204" pitchFamily="34" charset="0"/>
                <a:ea typeface="Verdana" panose="020B0604030504040204" pitchFamily="34" charset="0"/>
              </a:rPr>
              <a:t>Like a </a:t>
            </a:r>
            <a:r>
              <a:rPr lang="en-GB" b="1">
                <a:latin typeface="Verdana" panose="020B0604030504040204" pitchFamily="34" charset="0"/>
                <a:ea typeface="Verdana" panose="020B0604030504040204" pitchFamily="34" charset="0"/>
              </a:rPr>
              <a:t>TURTLE</a:t>
            </a:r>
            <a:r>
              <a:rPr lang="en-GB">
                <a:latin typeface="Verdana" panose="020B0604030504040204" pitchFamily="34" charset="0"/>
                <a:ea typeface="Verdana" panose="020B0604030504040204" pitchFamily="34" charset="0"/>
              </a:rPr>
              <a:t>, you might hide from conflict. </a:t>
            </a:r>
          </a:p>
          <a:p>
            <a:endParaRPr lang="en-GB">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en-GB">
                <a:latin typeface="Verdana" panose="020B0604030504040204" pitchFamily="34" charset="0"/>
                <a:ea typeface="Verdana" panose="020B0604030504040204" pitchFamily="34" charset="0"/>
              </a:rPr>
              <a:t>Like a wise </a:t>
            </a:r>
            <a:r>
              <a:rPr lang="en-GB" b="1">
                <a:latin typeface="Verdana" panose="020B0604030504040204" pitchFamily="34" charset="0"/>
                <a:ea typeface="Verdana" panose="020B0604030504040204" pitchFamily="34" charset="0"/>
              </a:rPr>
              <a:t>OWL</a:t>
            </a:r>
            <a:r>
              <a:rPr lang="en-GB">
                <a:latin typeface="Verdana" panose="020B0604030504040204" pitchFamily="34" charset="0"/>
                <a:ea typeface="Verdana" panose="020B0604030504040204" pitchFamily="34" charset="0"/>
              </a:rPr>
              <a:t>, you might come up with a new solution. </a:t>
            </a:r>
          </a:p>
          <a:p>
            <a:endParaRPr lang="en-GB">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en-GB">
                <a:latin typeface="Verdana" panose="020B0604030504040204" pitchFamily="34" charset="0"/>
                <a:ea typeface="Verdana" panose="020B0604030504040204" pitchFamily="34" charset="0"/>
              </a:rPr>
              <a:t>Like a </a:t>
            </a:r>
            <a:r>
              <a:rPr lang="en-GB" b="1">
                <a:latin typeface="Verdana" panose="020B0604030504040204" pitchFamily="34" charset="0"/>
                <a:ea typeface="Verdana" panose="020B0604030504040204" pitchFamily="34" charset="0"/>
              </a:rPr>
              <a:t>CHAMELEON</a:t>
            </a:r>
            <a:r>
              <a:rPr lang="en-GB">
                <a:latin typeface="Verdana" panose="020B0604030504040204" pitchFamily="34" charset="0"/>
                <a:ea typeface="Verdana" panose="020B0604030504040204" pitchFamily="34" charset="0"/>
              </a:rPr>
              <a:t> you might fit with the other person’s needs.</a:t>
            </a:r>
          </a:p>
          <a:p>
            <a:endParaRPr lang="en-GB">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en-GB">
                <a:latin typeface="Verdana" panose="020B0604030504040204" pitchFamily="34" charset="0"/>
                <a:ea typeface="Verdana" panose="020B0604030504040204" pitchFamily="34" charset="0"/>
              </a:rPr>
              <a:t>Like a </a:t>
            </a:r>
            <a:r>
              <a:rPr lang="en-GB" b="1">
                <a:latin typeface="Verdana" panose="020B0604030504040204" pitchFamily="34" charset="0"/>
                <a:ea typeface="Verdana" panose="020B0604030504040204" pitchFamily="34" charset="0"/>
              </a:rPr>
              <a:t>ZEBRA’S</a:t>
            </a:r>
            <a:r>
              <a:rPr lang="en-GB">
                <a:latin typeface="Verdana" panose="020B0604030504040204" pitchFamily="34" charset="0"/>
                <a:ea typeface="Verdana" panose="020B0604030504040204" pitchFamily="34" charset="0"/>
              </a:rPr>
              <a:t> stipes, you might go 50/50 with the other person.</a:t>
            </a:r>
          </a:p>
        </p:txBody>
      </p:sp>
      <p:sp>
        <p:nvSpPr>
          <p:cNvPr id="2" name="Rectangle 1">
            <a:extLst>
              <a:ext uri="{FF2B5EF4-FFF2-40B4-BE49-F238E27FC236}">
                <a16:creationId xmlns:a16="http://schemas.microsoft.com/office/drawing/2014/main" id="{7BE01B71-B6F5-A7C3-3242-113659242F0A}"/>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949413"/>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BF0F1B-BE04-BDB3-01FA-3A95EFEFAD08}"/>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A7038C94-0486-6AC2-968A-7B2B5AFF85A8}"/>
              </a:ext>
            </a:extLst>
          </p:cNvPr>
          <p:cNvSpPr>
            <a:spLocks noChangeArrowheads="1"/>
          </p:cNvSpPr>
          <p:nvPr/>
        </p:nvSpPr>
        <p:spPr bwMode="auto">
          <a:xfrm>
            <a:off x="1251642" y="368388"/>
            <a:ext cx="97829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0" b="1" i="0" u="none" strike="noStrike" kern="1200" cap="none" spc="0" normalizeH="0" baseline="0" noProof="0">
                <a:ln>
                  <a:noFill/>
                </a:ln>
                <a:solidFill>
                  <a:srgbClr val="396869"/>
                </a:solidFill>
                <a:effectLst/>
                <a:uLnTx/>
                <a:uFillTx/>
                <a:latin typeface="Verdana" panose="020B0604030504040204" pitchFamily="34" charset="0"/>
                <a:ea typeface="+mn-ea"/>
                <a:cs typeface="+mn-cs"/>
              </a:rPr>
              <a:t>Activity</a:t>
            </a:r>
          </a:p>
        </p:txBody>
      </p:sp>
      <p:sp>
        <p:nvSpPr>
          <p:cNvPr id="6" name="TextBox 5">
            <a:extLst>
              <a:ext uri="{FF2B5EF4-FFF2-40B4-BE49-F238E27FC236}">
                <a16:creationId xmlns:a16="http://schemas.microsoft.com/office/drawing/2014/main" id="{FCC32C59-1251-CAC7-9239-5BAF7F3C0D16}"/>
              </a:ext>
            </a:extLst>
          </p:cNvPr>
          <p:cNvSpPr txBox="1"/>
          <p:nvPr/>
        </p:nvSpPr>
        <p:spPr>
          <a:xfrm>
            <a:off x="767614" y="2124624"/>
            <a:ext cx="10955868" cy="2554545"/>
          </a:xfrm>
          <a:prstGeom prst="rect">
            <a:avLst/>
          </a:prstGeom>
          <a:noFill/>
        </p:spPr>
        <p:txBody>
          <a:bodyPr wrap="square" rtlCol="0">
            <a:spAutoFit/>
          </a:bodyPr>
          <a:lstStyle/>
          <a:p>
            <a:r>
              <a:rPr lang="en-GB" sz="3200" b="1">
                <a:latin typeface="Verdana" panose="020B0604030504040204" pitchFamily="34" charset="0"/>
                <a:ea typeface="Verdana" panose="020B0604030504040204" pitchFamily="34" charset="0"/>
              </a:rPr>
              <a:t>Conflict Approaches </a:t>
            </a:r>
          </a:p>
          <a:p>
            <a:pPr marL="457200" indent="-457200">
              <a:buFont typeface="Arial" panose="020B0604020202020204" pitchFamily="34" charset="0"/>
              <a:buChar char="•"/>
            </a:pPr>
            <a:r>
              <a:rPr lang="en-GB" sz="3200">
                <a:latin typeface="Verdana" panose="020B0604030504040204" pitchFamily="34" charset="0"/>
                <a:ea typeface="Verdana" panose="020B0604030504040204" pitchFamily="34" charset="0"/>
              </a:rPr>
              <a:t>What are the positives and negatives of the different approaches?</a:t>
            </a:r>
          </a:p>
          <a:p>
            <a:r>
              <a:rPr lang="en-GB" sz="3200">
                <a:latin typeface="Verdana" panose="020B0604030504040204" pitchFamily="34" charset="0"/>
                <a:ea typeface="Verdana" panose="020B0604030504040204" pitchFamily="34" charset="0"/>
              </a:rPr>
              <a:t> </a:t>
            </a:r>
          </a:p>
          <a:p>
            <a:pPr marL="457200" indent="-457200">
              <a:buFont typeface="Arial" panose="020B0604020202020204" pitchFamily="34" charset="0"/>
              <a:buChar char="•"/>
            </a:pPr>
            <a:r>
              <a:rPr lang="en-GB" sz="3200">
                <a:latin typeface="Verdana" panose="020B0604030504040204" pitchFamily="34" charset="0"/>
                <a:ea typeface="Verdana" panose="020B0604030504040204" pitchFamily="34" charset="0"/>
              </a:rPr>
              <a:t>When might you use them?</a:t>
            </a:r>
            <a:endParaRPr lang="en-GB" sz="3200"/>
          </a:p>
        </p:txBody>
      </p:sp>
      <p:sp>
        <p:nvSpPr>
          <p:cNvPr id="7" name="TextBox 6">
            <a:extLst>
              <a:ext uri="{FF2B5EF4-FFF2-40B4-BE49-F238E27FC236}">
                <a16:creationId xmlns:a16="http://schemas.microsoft.com/office/drawing/2014/main" id="{C0C4A109-D7BA-4567-9824-DA9D16AC61DE}"/>
              </a:ext>
            </a:extLst>
          </p:cNvPr>
          <p:cNvSpPr txBox="1"/>
          <p:nvPr/>
        </p:nvSpPr>
        <p:spPr>
          <a:xfrm>
            <a:off x="3552463" y="5746099"/>
            <a:ext cx="5087074" cy="400110"/>
          </a:xfrm>
          <a:prstGeom prst="rect">
            <a:avLst/>
          </a:prstGeom>
          <a:noFill/>
        </p:spPr>
        <p:txBody>
          <a:bodyPr wrap="square" rtlCol="0">
            <a:spAutoFit/>
          </a:bodyPr>
          <a:lstStyle/>
          <a:p>
            <a:pPr algn="ctr"/>
            <a:r>
              <a:rPr lang="en-GB" sz="2000">
                <a:latin typeface="Verdana" panose="020B0604030504040204" pitchFamily="34" charset="0"/>
                <a:ea typeface="Verdana" panose="020B0604030504040204" pitchFamily="34" charset="0"/>
              </a:rPr>
              <a:t>(Workbook Exercise 4.1;  Activity 4a) </a:t>
            </a:r>
          </a:p>
        </p:txBody>
      </p:sp>
    </p:spTree>
    <p:extLst>
      <p:ext uri="{BB962C8B-B14F-4D97-AF65-F5344CB8AC3E}">
        <p14:creationId xmlns:p14="http://schemas.microsoft.com/office/powerpoint/2010/main" val="486793578"/>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61B8AC4AE27245AEB5369858502A54" ma:contentTypeVersion="15" ma:contentTypeDescription="Create a new document." ma:contentTypeScope="" ma:versionID="b99f5434e5de34115e819e8cfccf0f86">
  <xsd:schema xmlns:xsd="http://www.w3.org/2001/XMLSchema" xmlns:xs="http://www.w3.org/2001/XMLSchema" xmlns:p="http://schemas.microsoft.com/office/2006/metadata/properties" xmlns:ns1="http://schemas.microsoft.com/sharepoint/v3" xmlns:ns2="8131a562-c321-4da1-bf32-3ba4180a1ba9" xmlns:ns3="a3c0439b-97d5-4f38-bf56-8112ffc1b069" targetNamespace="http://schemas.microsoft.com/office/2006/metadata/properties" ma:root="true" ma:fieldsID="c2f6807c5c9d1334ba254ea87fe12b26" ns1:_="" ns2:_="" ns3:_="">
    <xsd:import namespace="http://schemas.microsoft.com/sharepoint/v3"/>
    <xsd:import namespace="8131a562-c321-4da1-bf32-3ba4180a1ba9"/>
    <xsd:import namespace="a3c0439b-97d5-4f38-bf56-8112ffc1b0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31a562-c321-4da1-bf32-3ba4180a1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192b533-d5c9-4c71-ae24-c10ac198b93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c0439b-97d5-4f38-bf56-8112ffc1b06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af6ff71-d1f4-4f4c-a12c-bb35aeef2e22}" ma:internalName="TaxCatchAll" ma:showField="CatchAllData" ma:web="a3c0439b-97d5-4f38-bf56-8112ffc1b0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104550-DE9A-4BAA-893D-16559C6B66BC}">
  <ds:schemaRefs>
    <ds:schemaRef ds:uri="http://schemas.microsoft.com/sharepoint/v3/contenttype/forms"/>
  </ds:schemaRefs>
</ds:datastoreItem>
</file>

<file path=customXml/itemProps2.xml><?xml version="1.0" encoding="utf-8"?>
<ds:datastoreItem xmlns:ds="http://schemas.openxmlformats.org/officeDocument/2006/customXml" ds:itemID="{9C8E8869-951B-4098-9C86-DA5D5BD2644F}">
  <ds:schemaRefs>
    <ds:schemaRef ds:uri="8131a562-c321-4da1-bf32-3ba4180a1ba9"/>
    <ds:schemaRef ds:uri="a3c0439b-97d5-4f38-bf56-8112ffc1b0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2233</Words>
  <Application>Microsoft Macintosh PowerPoint</Application>
  <PresentationFormat>Widescreen</PresentationFormat>
  <Paragraphs>184</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Myriad Pro</vt:lpstr>
      <vt:lpstr>Verdana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Ross</dc:creator>
  <cp:lastModifiedBy>Gordon McLachlan</cp:lastModifiedBy>
  <cp:revision>2</cp:revision>
  <dcterms:created xsi:type="dcterms:W3CDTF">2022-03-03T09:55:52Z</dcterms:created>
  <dcterms:modified xsi:type="dcterms:W3CDTF">2024-08-27T16:09:51Z</dcterms:modified>
</cp:coreProperties>
</file>